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45" r:id="rId2"/>
    <p:sldMasterId id="2147483757" r:id="rId3"/>
    <p:sldMasterId id="2147483781" r:id="rId4"/>
  </p:sldMasterIdLst>
  <p:notesMasterIdLst>
    <p:notesMasterId r:id="rId56"/>
  </p:notesMasterIdLst>
  <p:handoutMasterIdLst>
    <p:handoutMasterId r:id="rId57"/>
  </p:handoutMasterIdLst>
  <p:sldIdLst>
    <p:sldId id="302" r:id="rId5"/>
    <p:sldId id="521" r:id="rId6"/>
    <p:sldId id="506" r:id="rId7"/>
    <p:sldId id="513" r:id="rId8"/>
    <p:sldId id="508" r:id="rId9"/>
    <p:sldId id="485" r:id="rId10"/>
    <p:sldId id="487" r:id="rId11"/>
    <p:sldId id="520" r:id="rId12"/>
    <p:sldId id="488" r:id="rId13"/>
    <p:sldId id="510" r:id="rId14"/>
    <p:sldId id="490" r:id="rId15"/>
    <p:sldId id="530" r:id="rId16"/>
    <p:sldId id="492" r:id="rId17"/>
    <p:sldId id="533" r:id="rId18"/>
    <p:sldId id="544" r:id="rId19"/>
    <p:sldId id="373" r:id="rId20"/>
    <p:sldId id="377" r:id="rId21"/>
    <p:sldId id="526" r:id="rId22"/>
    <p:sldId id="378" r:id="rId23"/>
    <p:sldId id="527" r:id="rId24"/>
    <p:sldId id="437" r:id="rId25"/>
    <p:sldId id="535" r:id="rId26"/>
    <p:sldId id="540" r:id="rId27"/>
    <p:sldId id="538" r:id="rId28"/>
    <p:sldId id="493" r:id="rId29"/>
    <p:sldId id="494" r:id="rId30"/>
    <p:sldId id="537" r:id="rId31"/>
    <p:sldId id="497" r:id="rId32"/>
    <p:sldId id="418" r:id="rId33"/>
    <p:sldId id="504" r:id="rId34"/>
    <p:sldId id="499" r:id="rId35"/>
    <p:sldId id="500" r:id="rId36"/>
    <p:sldId id="547" r:id="rId37"/>
    <p:sldId id="436" r:id="rId38"/>
    <p:sldId id="420" r:id="rId39"/>
    <p:sldId id="421" r:id="rId40"/>
    <p:sldId id="422" r:id="rId41"/>
    <p:sldId id="424" r:id="rId42"/>
    <p:sldId id="548" r:id="rId43"/>
    <p:sldId id="425" r:id="rId44"/>
    <p:sldId id="551" r:id="rId45"/>
    <p:sldId id="543" r:id="rId46"/>
    <p:sldId id="512" r:id="rId47"/>
    <p:sldId id="549" r:id="rId48"/>
    <p:sldId id="545" r:id="rId49"/>
    <p:sldId id="546" r:id="rId50"/>
    <p:sldId id="552" r:id="rId51"/>
    <p:sldId id="550" r:id="rId52"/>
    <p:sldId id="446" r:id="rId53"/>
    <p:sldId id="531" r:id="rId54"/>
    <p:sldId id="435" r:id="rId5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2200C1"/>
    <a:srgbClr val="FF4F4F"/>
    <a:srgbClr val="FF7575"/>
    <a:srgbClr val="FF3B3B"/>
    <a:srgbClr val="FF9393"/>
    <a:srgbClr val="461E64"/>
    <a:srgbClr val="672C94"/>
    <a:srgbClr val="FFD653"/>
    <a:srgbClr val="FFCC66"/>
    <a:srgbClr val="FF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7" autoAdjust="0"/>
    <p:restoredTop sz="90541" autoAdjust="0"/>
  </p:normalViewPr>
  <p:slideViewPr>
    <p:cSldViewPr>
      <p:cViewPr varScale="1">
        <p:scale>
          <a:sx n="110" d="100"/>
          <a:sy n="110" d="100"/>
        </p:scale>
        <p:origin x="-145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1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___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___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K:\&#24773;&#22577;&#20966;&#29702;&#23398;&#20250;\&#12469;&#12540;&#12496;&#12450;&#12463;&#12475;&#12473;&#25968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r>
              <a:rPr lang="ja-JP" altLang="en-US" sz="2400" dirty="0">
                <a:solidFill>
                  <a:schemeClr val="tx1"/>
                </a:solidFill>
              </a:rPr>
              <a:t>本システムに面白さを感じたか</a:t>
            </a:r>
            <a:r>
              <a:rPr lang="en-US" altLang="ja-JP" sz="2400" dirty="0">
                <a:solidFill>
                  <a:schemeClr val="tx1"/>
                </a:solidFill>
              </a:rPr>
              <a:t>(</a:t>
            </a:r>
            <a:r>
              <a:rPr lang="ja-JP" altLang="en-US" sz="2400" dirty="0">
                <a:solidFill>
                  <a:schemeClr val="tx1"/>
                </a:solidFill>
              </a:rPr>
              <a:t>人</a:t>
            </a:r>
            <a:r>
              <a:rPr lang="en-US" altLang="ja-JP" sz="2400" dirty="0">
                <a:solidFill>
                  <a:schemeClr val="tx1"/>
                </a:solidFill>
              </a:rPr>
              <a:t>)</a:t>
            </a:r>
          </a:p>
        </c:rich>
      </c:tx>
      <c:layout/>
    </c:title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本システムに面白さを感じたか(人)</c:v>
                </c:pt>
              </c:strCache>
            </c:strRef>
          </c:tx>
          <c:dLbls>
            <c:dLbl>
              <c:idx val="0"/>
              <c:spPr/>
              <c:txPr>
                <a:bodyPr/>
                <a:lstStyle/>
                <a:p>
                  <a:pPr>
                    <a:defRPr sz="2400" b="1">
                      <a:solidFill>
                        <a:schemeClr val="tx1"/>
                      </a:solidFill>
                    </a:defRPr>
                  </a:pPr>
                  <a:endParaRPr lang="ja-JP"/>
                </a:p>
              </c:txPr>
            </c:dLbl>
            <c:dLbl>
              <c:idx val="1"/>
              <c:spPr/>
              <c:txPr>
                <a:bodyPr/>
                <a:lstStyle/>
                <a:p>
                  <a:pPr>
                    <a:defRPr sz="2400" b="1">
                      <a:solidFill>
                        <a:schemeClr val="tx1"/>
                      </a:solidFill>
                    </a:defRPr>
                  </a:pPr>
                  <a:endParaRPr lang="ja-JP"/>
                </a:p>
              </c:txPr>
            </c:dLbl>
            <c:dLbl>
              <c:idx val="2"/>
              <c:spPr/>
              <c:txPr>
                <a:bodyPr/>
                <a:lstStyle/>
                <a:p>
                  <a:pPr>
                    <a:defRPr sz="2400" b="1">
                      <a:solidFill>
                        <a:schemeClr val="tx1"/>
                      </a:solidFill>
                    </a:defRPr>
                  </a:pPr>
                  <a:endParaRPr lang="ja-JP"/>
                </a:p>
              </c:txPr>
            </c:dLbl>
            <c:dLbl>
              <c:idx val="3"/>
              <c:spPr/>
              <c:txPr>
                <a:bodyPr/>
                <a:lstStyle/>
                <a:p>
                  <a:pPr>
                    <a:defRPr sz="2400" b="1">
                      <a:solidFill>
                        <a:schemeClr val="tx1"/>
                      </a:solidFill>
                    </a:defRPr>
                  </a:pPr>
                  <a:endParaRPr lang="ja-JP"/>
                </a:p>
              </c:txPr>
            </c:dLbl>
            <c:dLbl>
              <c:idx val="4"/>
              <c:spPr/>
              <c:txPr>
                <a:bodyPr/>
                <a:lstStyle/>
                <a:p>
                  <a:pPr>
                    <a:defRPr sz="2400" b="1">
                      <a:solidFill>
                        <a:schemeClr val="tx1"/>
                      </a:solidFill>
                    </a:defRPr>
                  </a:pPr>
                  <a:endParaRPr lang="ja-JP"/>
                </a:p>
              </c:txPr>
            </c:dLbl>
            <c:txPr>
              <a:bodyPr/>
              <a:lstStyle/>
              <a:p>
                <a:pPr>
                  <a:defRPr sz="2400">
                    <a:solidFill>
                      <a:schemeClr val="tx1"/>
                    </a:solidFill>
                  </a:defRPr>
                </a:pPr>
                <a:endParaRPr lang="ja-JP"/>
              </a:p>
            </c:txPr>
            <c:showVal val="1"/>
          </c:dLbls>
          <c:cat>
            <c:strRef>
              <c:f>Sheet1!$A$2:$A$6</c:f>
              <c:strCache>
                <c:ptCount val="5"/>
                <c:pt idx="0">
                  <c:v>つまらない</c:v>
                </c:pt>
                <c:pt idx="1">
                  <c:v>少しつまらない</c:v>
                </c:pt>
                <c:pt idx="2">
                  <c:v>普通</c:v>
                </c:pt>
                <c:pt idx="3">
                  <c:v>面白い</c:v>
                </c:pt>
                <c:pt idx="4">
                  <c:v>非常に面白い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26</c:v>
                </c:pt>
                <c:pt idx="4">
                  <c:v>22</c:v>
                </c:pt>
              </c:numCache>
            </c:numRef>
          </c:val>
        </c:ser>
        <c:axId val="190161664"/>
        <c:axId val="190163200"/>
      </c:barChart>
      <c:catAx>
        <c:axId val="190161664"/>
        <c:scaling>
          <c:orientation val="minMax"/>
        </c:scaling>
        <c:axPos val="l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ja-JP"/>
          </a:p>
        </c:txPr>
        <c:crossAx val="190163200"/>
        <c:crosses val="autoZero"/>
        <c:auto val="1"/>
        <c:lblAlgn val="ctr"/>
        <c:lblOffset val="100"/>
      </c:catAx>
      <c:valAx>
        <c:axId val="190163200"/>
        <c:scaling>
          <c:orientation val="minMax"/>
        </c:scaling>
        <c:axPos val="b"/>
        <c:majorGridlines/>
        <c:numFmt formatCode="General" sourceLinked="1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ja-JP"/>
          </a:p>
        </c:txPr>
        <c:crossAx val="190161664"/>
        <c:crosses val="autoZero"/>
        <c:crossBetween val="between"/>
      </c:valAx>
    </c:plotArea>
    <c:plotVisOnly val="1"/>
  </c:chart>
  <c:spPr>
    <a:solidFill>
      <a:srgbClr val="F3F9FB"/>
    </a:solidFill>
  </c:spPr>
  <c:txPr>
    <a:bodyPr/>
    <a:lstStyle/>
    <a:p>
      <a:pPr>
        <a:defRPr sz="1800">
          <a:solidFill>
            <a:schemeClr val="tx1">
              <a:lumMod val="75000"/>
              <a:lumOff val="25000"/>
            </a:schemeClr>
          </a:solidFill>
        </a:defRPr>
      </a:pPr>
      <a:endParaRPr lang="ja-JP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>
                <a:solidFill>
                  <a:schemeClr val="tx1"/>
                </a:solidFill>
              </a:defRPr>
            </a:pPr>
            <a:r>
              <a:rPr lang="ja-JP" altLang="en-US" sz="2400" dirty="0">
                <a:solidFill>
                  <a:schemeClr val="tx1"/>
                </a:solidFill>
              </a:rPr>
              <a:t>どこに面白さを感じた</a:t>
            </a:r>
            <a:r>
              <a:rPr lang="ja-JP" altLang="en-US" sz="2400" dirty="0" smtClean="0">
                <a:solidFill>
                  <a:schemeClr val="tx1"/>
                </a:solidFill>
              </a:rPr>
              <a:t>か</a:t>
            </a:r>
            <a:r>
              <a:rPr lang="ja-JP" altLang="en-US" sz="2200" dirty="0" smtClean="0">
                <a:solidFill>
                  <a:schemeClr val="tx1"/>
                </a:solidFill>
              </a:rPr>
              <a:t>（複数選択制）</a:t>
            </a:r>
            <a:endParaRPr lang="ja-JP" altLang="en-US" sz="2200" dirty="0">
              <a:solidFill>
                <a:schemeClr val="tx1"/>
              </a:solidFill>
            </a:endParaRPr>
          </a:p>
        </c:rich>
      </c:tx>
      <c:layout/>
    </c:title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どこに面白さを感じたか</c:v>
                </c:pt>
              </c:strCache>
            </c:strRef>
          </c:tx>
          <c:dPt>
            <c:idx val="0"/>
            <c:spPr>
              <a:solidFill>
                <a:srgbClr val="FF4F4F"/>
              </a:solidFill>
              <a:ln>
                <a:solidFill>
                  <a:srgbClr val="FF4F4F"/>
                </a:solidFill>
              </a:ln>
            </c:spPr>
          </c:dPt>
          <c:dLbls>
            <c:txPr>
              <a:bodyPr/>
              <a:lstStyle/>
              <a:p>
                <a:pPr>
                  <a:defRPr sz="2200" b="1">
                    <a:solidFill>
                      <a:schemeClr val="tx1"/>
                    </a:solidFill>
                  </a:defRPr>
                </a:pPr>
                <a:endParaRPr lang="ja-JP"/>
              </a:p>
            </c:txPr>
            <c:showVal val="1"/>
          </c:dLbls>
          <c:cat>
            <c:strRef>
              <c:f>Sheet1!$A$2:$A$6</c:f>
              <c:strCache>
                <c:ptCount val="5"/>
                <c:pt idx="0">
                  <c:v>気軽に配信できる</c:v>
                </c:pt>
                <c:pt idx="1">
                  <c:v>おっおっによる一体感</c:v>
                </c:pt>
                <c:pt idx="2">
                  <c:v>配信以外でもいられる空間</c:v>
                </c:pt>
                <c:pt idx="3">
                  <c:v>リスナー同士のコミュニケーション</c:v>
                </c:pt>
                <c:pt idx="4">
                  <c:v>配信者とのコミュニケーション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0.40740740740740738</c:v>
                </c:pt>
                <c:pt idx="1">
                  <c:v>0.33333333333333331</c:v>
                </c:pt>
                <c:pt idx="2">
                  <c:v>0.39583333333333331</c:v>
                </c:pt>
                <c:pt idx="3">
                  <c:v>0.43750000000000117</c:v>
                </c:pt>
                <c:pt idx="4">
                  <c:v>0.45833333333333326</c:v>
                </c:pt>
              </c:numCache>
            </c:numRef>
          </c:val>
        </c:ser>
        <c:axId val="190015744"/>
        <c:axId val="190042112"/>
      </c:barChart>
      <c:catAx>
        <c:axId val="190015744"/>
        <c:scaling>
          <c:orientation val="minMax"/>
        </c:scaling>
        <c:axPos val="l"/>
        <c:tickLblPos val="nextTo"/>
        <c:txPr>
          <a:bodyPr/>
          <a:lstStyle/>
          <a:p>
            <a:pPr>
              <a:defRPr b="0">
                <a:solidFill>
                  <a:schemeClr val="tx1"/>
                </a:solidFill>
              </a:defRPr>
            </a:pPr>
            <a:endParaRPr lang="ja-JP"/>
          </a:p>
        </c:txPr>
        <c:crossAx val="190042112"/>
        <c:crosses val="autoZero"/>
        <c:auto val="1"/>
        <c:lblAlgn val="ctr"/>
        <c:lblOffset val="100"/>
      </c:catAx>
      <c:valAx>
        <c:axId val="190042112"/>
        <c:scaling>
          <c:orientation val="minMax"/>
          <c:max val="1"/>
        </c:scaling>
        <c:axPos val="b"/>
        <c:majorGridlines/>
        <c:numFmt formatCode="0%" sourceLinked="1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ja-JP"/>
          </a:p>
        </c:txPr>
        <c:crossAx val="190015744"/>
        <c:crosses val="autoZero"/>
        <c:crossBetween val="between"/>
      </c:valAx>
    </c:plotArea>
    <c:plotVisOnly val="1"/>
  </c:chart>
  <c:spPr>
    <a:solidFill>
      <a:srgbClr val="F3F9FB"/>
    </a:solidFill>
  </c:spPr>
  <c:txPr>
    <a:bodyPr/>
    <a:lstStyle/>
    <a:p>
      <a:pPr>
        <a:defRPr sz="1800"/>
      </a:pPr>
      <a:endParaRPr lang="ja-JP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chart>
    <c:title>
      <c:layout/>
    </c:title>
    <c:plotArea>
      <c:layout/>
      <c:lineChart>
        <c:grouping val="standard"/>
        <c:ser>
          <c:idx val="0"/>
          <c:order val="0"/>
          <c:tx>
            <c:strRef>
              <c:f>Sheet1!$C$3</c:f>
              <c:strCache>
                <c:ptCount val="1"/>
                <c:pt idx="0">
                  <c:v>アクセス数</c:v>
                </c:pt>
              </c:strCache>
            </c:strRef>
          </c:tx>
          <c:cat>
            <c:numRef>
              <c:f>Sheet1!$B$4:$B$21</c:f>
              <c:numCache>
                <c:formatCode>mm"月"dd"日"</c:formatCode>
                <c:ptCount val="18"/>
                <c:pt idx="0">
                  <c:v>40878</c:v>
                </c:pt>
                <c:pt idx="1">
                  <c:v>40879</c:v>
                </c:pt>
                <c:pt idx="2">
                  <c:v>40880</c:v>
                </c:pt>
                <c:pt idx="3">
                  <c:v>40881</c:v>
                </c:pt>
                <c:pt idx="4">
                  <c:v>40882</c:v>
                </c:pt>
                <c:pt idx="5">
                  <c:v>40883</c:v>
                </c:pt>
                <c:pt idx="6">
                  <c:v>40884</c:v>
                </c:pt>
                <c:pt idx="7">
                  <c:v>40885</c:v>
                </c:pt>
                <c:pt idx="8">
                  <c:v>40886</c:v>
                </c:pt>
                <c:pt idx="9">
                  <c:v>40887</c:v>
                </c:pt>
                <c:pt idx="10">
                  <c:v>40888</c:v>
                </c:pt>
                <c:pt idx="11">
                  <c:v>40889</c:v>
                </c:pt>
                <c:pt idx="12">
                  <c:v>40890</c:v>
                </c:pt>
                <c:pt idx="13">
                  <c:v>40891</c:v>
                </c:pt>
                <c:pt idx="14">
                  <c:v>40892</c:v>
                </c:pt>
                <c:pt idx="15">
                  <c:v>40893</c:v>
                </c:pt>
                <c:pt idx="16">
                  <c:v>40894</c:v>
                </c:pt>
                <c:pt idx="17">
                  <c:v>40895</c:v>
                </c:pt>
              </c:numCache>
            </c:numRef>
          </c:cat>
          <c:val>
            <c:numRef>
              <c:f>Sheet1!$C$4:$C$21</c:f>
              <c:numCache>
                <c:formatCode>General</c:formatCode>
                <c:ptCount val="18"/>
                <c:pt idx="0">
                  <c:v>28292</c:v>
                </c:pt>
                <c:pt idx="1">
                  <c:v>25994</c:v>
                </c:pt>
                <c:pt idx="2">
                  <c:v>322</c:v>
                </c:pt>
                <c:pt idx="3">
                  <c:v>9045</c:v>
                </c:pt>
                <c:pt idx="4">
                  <c:v>5519</c:v>
                </c:pt>
                <c:pt idx="5">
                  <c:v>1</c:v>
                </c:pt>
                <c:pt idx="6">
                  <c:v>8624</c:v>
                </c:pt>
                <c:pt idx="7">
                  <c:v>39</c:v>
                </c:pt>
                <c:pt idx="8">
                  <c:v>22875</c:v>
                </c:pt>
                <c:pt idx="9">
                  <c:v>11038</c:v>
                </c:pt>
                <c:pt idx="10">
                  <c:v>3134</c:v>
                </c:pt>
                <c:pt idx="11">
                  <c:v>6208</c:v>
                </c:pt>
                <c:pt idx="12">
                  <c:v>3554</c:v>
                </c:pt>
                <c:pt idx="13">
                  <c:v>4470</c:v>
                </c:pt>
                <c:pt idx="14">
                  <c:v>4406</c:v>
                </c:pt>
                <c:pt idx="15">
                  <c:v>3472</c:v>
                </c:pt>
                <c:pt idx="16">
                  <c:v>5815</c:v>
                </c:pt>
                <c:pt idx="17">
                  <c:v>11071</c:v>
                </c:pt>
              </c:numCache>
            </c:numRef>
          </c:val>
        </c:ser>
        <c:marker val="1"/>
        <c:axId val="118556160"/>
        <c:axId val="118557696"/>
      </c:lineChart>
      <c:dateAx>
        <c:axId val="118556160"/>
        <c:scaling>
          <c:orientation val="minMax"/>
        </c:scaling>
        <c:axPos val="b"/>
        <c:numFmt formatCode="mm&quot;月&quot;dd&quot;日&quot;" sourceLinked="1"/>
        <c:tickLblPos val="nextTo"/>
        <c:txPr>
          <a:bodyPr/>
          <a:lstStyle/>
          <a:p>
            <a:pPr>
              <a:defRPr b="1"/>
            </a:pPr>
            <a:endParaRPr lang="ja-JP"/>
          </a:p>
        </c:txPr>
        <c:crossAx val="118557696"/>
        <c:crosses val="autoZero"/>
        <c:auto val="1"/>
        <c:lblOffset val="100"/>
      </c:dateAx>
      <c:valAx>
        <c:axId val="118557696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b="1"/>
            </a:pPr>
            <a:endParaRPr lang="ja-JP"/>
          </a:p>
        </c:txPr>
        <c:crossAx val="118556160"/>
        <c:crosses val="autoZero"/>
        <c:crossBetween val="between"/>
      </c:valAx>
    </c:plotArea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chart>
    <c:title>
      <c:layout/>
    </c:title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配信の視聴はどの程度できましたか</c:v>
                </c:pt>
              </c:strCache>
            </c:strRef>
          </c:tx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2</a:t>
                    </a:r>
                    <a:r>
                      <a:rPr lang="ja-JP" altLang="en-US" smtClean="0"/>
                      <a:t>％</a:t>
                    </a:r>
                    <a:endParaRPr lang="en-US" altLang="en-US"/>
                  </a:p>
                </c:rich>
              </c:tx>
              <c:showVal val="1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2</a:t>
                    </a:r>
                    <a:r>
                      <a:rPr lang="ja-JP" altLang="en-US" smtClean="0"/>
                      <a:t>％</a:t>
                    </a:r>
                    <a:endParaRPr lang="en-US" altLang="en-US"/>
                  </a:p>
                </c:rich>
              </c:tx>
              <c:showVal val="1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46</a:t>
                    </a:r>
                    <a:r>
                      <a:rPr lang="ja-JP" altLang="en-US" smtClean="0"/>
                      <a:t>％</a:t>
                    </a:r>
                    <a:endParaRPr lang="en-US" altLang="en-US"/>
                  </a:p>
                </c:rich>
              </c:tx>
              <c:showVal val="1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50</a:t>
                    </a:r>
                    <a:r>
                      <a:rPr lang="ja-JP" altLang="en-US" smtClean="0"/>
                      <a:t>％</a:t>
                    </a:r>
                    <a:endParaRPr lang="en-US" altLang="en-US"/>
                  </a:p>
                </c:rich>
              </c:tx>
              <c:showVal val="1"/>
            </c:dLbl>
            <c:showVal val="1"/>
          </c:dLbls>
          <c:cat>
            <c:strRef>
              <c:f>Sheet1!$A$2:$A$5</c:f>
              <c:strCache>
                <c:ptCount val="4"/>
                <c:pt idx="0">
                  <c:v>全ての配信が視聴できなかった</c:v>
                </c:pt>
                <c:pt idx="1">
                  <c:v>ほとんどの配信が視聴できなかった</c:v>
                </c:pt>
                <c:pt idx="2">
                  <c:v>たまに視聴的ない</c:v>
                </c:pt>
                <c:pt idx="3">
                  <c:v>全ての配信が視聴できた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46</c:v>
                </c:pt>
                <c:pt idx="3">
                  <c:v>50</c:v>
                </c:pt>
              </c:numCache>
            </c:numRef>
          </c:val>
        </c:ser>
        <c:axId val="210185600"/>
        <c:axId val="210195584"/>
      </c:barChart>
      <c:catAx>
        <c:axId val="210185600"/>
        <c:scaling>
          <c:orientation val="minMax"/>
        </c:scaling>
        <c:axPos val="l"/>
        <c:tickLblPos val="nextTo"/>
        <c:crossAx val="210195584"/>
        <c:crosses val="autoZero"/>
        <c:auto val="1"/>
        <c:lblAlgn val="ctr"/>
        <c:lblOffset val="100"/>
      </c:catAx>
      <c:valAx>
        <c:axId val="210195584"/>
        <c:scaling>
          <c:orientation val="minMax"/>
        </c:scaling>
        <c:axPos val="b"/>
        <c:majorGridlines/>
        <c:numFmt formatCode="General" sourceLinked="1"/>
        <c:tickLblPos val="nextTo"/>
        <c:crossAx val="210185600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ja-JP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82EBC-5B78-4156-B259-18A9A6B67F74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85C2E-7D0A-4652-91F2-7EC421F9FAF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7A24A-7400-4FD8-9B32-8A9B96DFE95B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63BD-EF95-4778-9477-8DE69CA9F64B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ダウンロードしながら、再生する方式がストリーミングである。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ストリーミング動画配信とは、リアルタイムにデータを送信することによって生放送ができる。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公式のサービスとして、ニコニコ生放送や</a:t>
            </a:r>
            <a:r>
              <a:rPr kumimoji="1" lang="en-US" altLang="ja-JP" dirty="0" err="1" smtClean="0"/>
              <a:t>Ustream</a:t>
            </a:r>
            <a:r>
              <a:rPr kumimoji="1" lang="ja-JP" altLang="en-US" dirty="0" smtClean="0"/>
              <a:t>があげられる。他には、</a:t>
            </a:r>
            <a:r>
              <a:rPr kumimoji="1" lang="en-US" altLang="ja-JP" dirty="0" smtClean="0"/>
              <a:t>J</a:t>
            </a:r>
            <a:r>
              <a:rPr kumimoji="1" lang="ja-JP" altLang="en-US" dirty="0" smtClean="0"/>
              <a:t>ストリームなどなど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dirty="0" smtClean="0"/>
              <a:t>相手が見えない状態で、文字だけのやりとりでコミュニケーションを実現してる</a:t>
            </a:r>
            <a:endParaRPr lang="en-US" altLang="ja-JP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ja-JP" sz="1200" dirty="0" smtClean="0"/>
              <a:t>MMORPG</a:t>
            </a:r>
            <a:r>
              <a:rPr lang="ja-JP" altLang="en-US" sz="1200" dirty="0" smtClean="0"/>
              <a:t>などのネットゲームをヒントにストリーミング動画配信を仮想空間で実現すれば、</a:t>
            </a:r>
            <a:endParaRPr lang="en-US" altLang="ja-JP" sz="12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sz="1200" dirty="0" smtClean="0"/>
              <a:t>従来とは異なった新たなコミュニケーションを実現できるのではないかと考えた</a:t>
            </a:r>
            <a:endParaRPr lang="en-US" altLang="ja-JP" sz="1200" dirty="0" smtClean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E1738-88FB-49CE-9BFF-605B51D3480C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dirty="0" smtClean="0"/>
              <a:t>相手が見えない状態で、文字だけのやりとりでコミュニケーションを実現してる</a:t>
            </a:r>
            <a:endParaRPr lang="en-US" altLang="ja-JP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ja-JP" sz="1200" dirty="0" smtClean="0"/>
              <a:t>MMORPG</a:t>
            </a:r>
            <a:r>
              <a:rPr lang="ja-JP" altLang="en-US" sz="1200" dirty="0" smtClean="0"/>
              <a:t>などのネットゲームをヒントにストリーミング動画配信を仮想空間で実現すれば、</a:t>
            </a:r>
            <a:endParaRPr lang="en-US" altLang="ja-JP" sz="12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sz="1200" dirty="0" smtClean="0"/>
              <a:t>従来とは異なった新たなコミュニケーションを実現できるのではないかと考えた</a:t>
            </a:r>
            <a:endParaRPr lang="en-US" altLang="ja-JP" sz="1200" dirty="0" smtClean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E1738-88FB-49CE-9BFF-605B51D3480C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ダウンロードしながら、再生する方式がストリーミングである。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ストリーミング動画配信とは、リアルタイムにデータを送信することによって生放送ができる。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公式のサービスとして、ニコニコ生放送や</a:t>
            </a:r>
            <a:r>
              <a:rPr kumimoji="1" lang="en-US" altLang="ja-JP" dirty="0" err="1" smtClean="0"/>
              <a:t>Ustream</a:t>
            </a:r>
            <a:r>
              <a:rPr kumimoji="1" lang="ja-JP" altLang="en-US" dirty="0" smtClean="0"/>
              <a:t>があげられる。他には、</a:t>
            </a:r>
            <a:r>
              <a:rPr kumimoji="1" lang="en-US" altLang="ja-JP" dirty="0" smtClean="0"/>
              <a:t>J</a:t>
            </a:r>
            <a:r>
              <a:rPr kumimoji="1" lang="ja-JP" altLang="en-US" dirty="0" smtClean="0"/>
              <a:t>ストリームなどなど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ダウンロードしながら、再生する方式がストリーミングである。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ストリーミング動画配信とは、リアルタイムにデータを送信することによって生放送ができる。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公式のサービスとして、ニコニコ生放送や</a:t>
            </a:r>
            <a:r>
              <a:rPr kumimoji="1" lang="en-US" altLang="ja-JP" dirty="0" err="1" smtClean="0"/>
              <a:t>Ustream</a:t>
            </a:r>
            <a:r>
              <a:rPr kumimoji="1" lang="ja-JP" altLang="en-US" dirty="0" smtClean="0"/>
              <a:t>があげられる。他には、</a:t>
            </a:r>
            <a:r>
              <a:rPr kumimoji="1" lang="en-US" altLang="ja-JP" dirty="0" smtClean="0"/>
              <a:t>J</a:t>
            </a:r>
            <a:r>
              <a:rPr kumimoji="1" lang="ja-JP" altLang="en-US" dirty="0" smtClean="0"/>
              <a:t>ストリームなどなど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47709-BD42-4817-A746-83565A8164AE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A63BD-EF95-4778-9477-8DE69CA9F64B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dirty="0" smtClean="0"/>
              <a:t>相手が見えない状態で、文字だけのやりとりでコミュニケーションを実現してる</a:t>
            </a:r>
            <a:endParaRPr lang="en-US" altLang="ja-JP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ja-JP" sz="1200" dirty="0" smtClean="0"/>
              <a:t>MMORPG</a:t>
            </a:r>
            <a:r>
              <a:rPr lang="ja-JP" altLang="en-US" sz="1200" dirty="0" smtClean="0"/>
              <a:t>などのネットゲームをヒントにストリーミング動画配信を仮想空間で実現すれば、</a:t>
            </a:r>
            <a:endParaRPr lang="en-US" altLang="ja-JP" sz="12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sz="1200" dirty="0" smtClean="0"/>
              <a:t>従来とは異なった新たなコミュニケーションを実現できるのではないかと考えた</a:t>
            </a:r>
            <a:endParaRPr lang="en-US" altLang="ja-JP" sz="1200" dirty="0" smtClean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E1738-88FB-49CE-9BFF-605B51D3480C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dirty="0" smtClean="0"/>
              <a:t>相手が見えない状態で、文字だけのやりとりでコミュニケーションを実現してる</a:t>
            </a:r>
            <a:endParaRPr lang="en-US" altLang="ja-JP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ja-JP" sz="1200" dirty="0" smtClean="0"/>
              <a:t>MMORPG</a:t>
            </a:r>
            <a:r>
              <a:rPr lang="ja-JP" altLang="en-US" sz="1200" dirty="0" smtClean="0"/>
              <a:t>などのネットゲームをヒントにストリーミング動画配信を仮想空間で実現すれば、</a:t>
            </a:r>
            <a:endParaRPr lang="en-US" altLang="ja-JP" sz="12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sz="1200" dirty="0" smtClean="0"/>
              <a:t>従来とは異なった新たなコミュニケーションを実現できるのではないかと考えた</a:t>
            </a:r>
            <a:endParaRPr lang="en-US" altLang="ja-JP" sz="1200" dirty="0" smtClean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E1738-88FB-49CE-9BFF-605B51D3480C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dirty="0" smtClean="0"/>
              <a:t>相手が見えない状態で、文字だけのやりとりでコミュニケーションを実現してる</a:t>
            </a:r>
            <a:endParaRPr lang="en-US" altLang="ja-JP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ja-JP" sz="1200" dirty="0" smtClean="0"/>
              <a:t>MMORPG</a:t>
            </a:r>
            <a:r>
              <a:rPr lang="ja-JP" altLang="en-US" sz="1200" dirty="0" smtClean="0"/>
              <a:t>などのネットゲームをヒントにストリーミング動画配信を仮想空間で実現すれば、</a:t>
            </a:r>
            <a:endParaRPr lang="en-US" altLang="ja-JP" sz="12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ja-JP" altLang="en-US" sz="1200" dirty="0" smtClean="0"/>
              <a:t>従来とは異なった新たなコミュニケーションを実現できるのではないかと考えた</a:t>
            </a:r>
            <a:endParaRPr lang="en-US" altLang="ja-JP" sz="1200" dirty="0" smtClean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E1738-88FB-49CE-9BFF-605B51D3480C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8" name="Picture 8" descr="e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4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960578" y="274641"/>
            <a:ext cx="1726223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781908" y="274641"/>
            <a:ext cx="5037992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8" name="Picture 8" descr="e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4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66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0066"/>
                </a:solidFill>
              </a:defRPr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781908" y="1600203"/>
            <a:ext cx="338210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304692" y="1600203"/>
            <a:ext cx="338210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538" y="273053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435103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960578" y="274641"/>
            <a:ext cx="1726223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781908" y="274641"/>
            <a:ext cx="5037992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8" name="Picture 8" descr="e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4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66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0066"/>
                </a:solidFill>
              </a:defRPr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781908" y="1600201"/>
            <a:ext cx="338210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304692" y="1600201"/>
            <a:ext cx="338210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960577" y="274639"/>
            <a:ext cx="1726223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781908" y="274639"/>
            <a:ext cx="5037992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781908" y="1600203"/>
            <a:ext cx="338210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304692" y="1600203"/>
            <a:ext cx="338210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538" y="273053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435103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3" name="Picture 7" descr="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1908" y="274638"/>
            <a:ext cx="69048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81908" y="1600203"/>
            <a:ext cx="690489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81908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74123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64974" y="6245225"/>
            <a:ext cx="1721826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3200">
          <a:solidFill>
            <a:srgbClr val="0033CC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rgbClr val="0033CC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rgbClr val="0033CC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Arial" charset="0"/>
        <a:buChar char="◆"/>
        <a:defRPr kumimoji="1" sz="2000">
          <a:solidFill>
            <a:srgbClr val="0033CC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Arial" charset="0"/>
        <a:buChar char="▪"/>
        <a:defRPr kumimoji="1" sz="2000">
          <a:solidFill>
            <a:srgbClr val="0033CC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Arial" charset="0"/>
        <a:buChar char="▪"/>
        <a:defRPr kumimoji="1" sz="2000">
          <a:solidFill>
            <a:srgbClr val="0033CC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Arial" charset="0"/>
        <a:buChar char="▪"/>
        <a:defRPr kumimoji="1" sz="2000">
          <a:solidFill>
            <a:srgbClr val="0033CC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Arial" charset="0"/>
        <a:buChar char="▪"/>
        <a:defRPr kumimoji="1" sz="2000">
          <a:solidFill>
            <a:srgbClr val="0033CC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Arial" charset="0"/>
        <a:buChar char="▪"/>
        <a:defRPr kumimoji="1" sz="2000">
          <a:solidFill>
            <a:srgbClr val="0033CC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3" name="Picture 7" descr="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1908" y="274638"/>
            <a:ext cx="69048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81908" y="1600203"/>
            <a:ext cx="690489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81908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74123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64974" y="6245225"/>
            <a:ext cx="1721826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◆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3" name="Picture 7" descr="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1908" y="274638"/>
            <a:ext cx="69048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81908" y="1600201"/>
            <a:ext cx="690489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81908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74123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64974" y="6245225"/>
            <a:ext cx="1721826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◆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99FF"/>
        </a:buClr>
        <a:buFont typeface="Arial" charset="0"/>
        <a:buChar char="▪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DDEA8-C72B-413B-B7EC-556D287C16D0}" type="datetimeFigureOut">
              <a:rPr kumimoji="1" lang="ja-JP" altLang="en-US" smtClean="0"/>
              <a:pPr/>
              <a:t>2013/4/7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3219C-6AD7-492B-B034-9C97C91A8653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8.png"/><Relationship Id="rId4" Type="http://schemas.openxmlformats.org/officeDocument/2006/relationships/hyperlink" Target="http://shule517.ddo.jp/NetWalk2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7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3.wmf"/><Relationship Id="rId4" Type="http://schemas.openxmlformats.org/officeDocument/2006/relationships/image" Target="../media/image4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5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37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1.png"/><Relationship Id="rId5" Type="http://schemas.openxmlformats.org/officeDocument/2006/relationships/image" Target="../media/image37.gif"/><Relationship Id="rId4" Type="http://schemas.openxmlformats.org/officeDocument/2006/relationships/image" Target="../media/image44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4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jpe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4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1470025"/>
          </a:xfrm>
        </p:spPr>
        <p:txBody>
          <a:bodyPr>
            <a:prstTxWarp prst="textArchDown">
              <a:avLst/>
            </a:prstTxWarp>
            <a:normAutofit fontScale="90000"/>
          </a:bodyPr>
          <a:lstStyle/>
          <a:p>
            <a:r>
              <a:rPr kumimoji="1" lang="ja-JP" altLang="en-US" sz="48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配信王国</a:t>
            </a:r>
            <a:r>
              <a:rPr kumimoji="1" lang="en-US" altLang="ja-JP" sz="48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kumimoji="1" lang="en-US" altLang="ja-JP" sz="48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r>
              <a:rPr kumimoji="1" lang="en-US" altLang="ja-JP" sz="31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kumimoji="1" lang="en-US" altLang="ja-JP" sz="31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r>
              <a:rPr lang="ja-JP" altLang="en-US" sz="36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アバターを介したストリーミング動画配信による</a:t>
            </a:r>
            <a:r>
              <a:rPr lang="en-US" altLang="ja-JP" sz="36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r>
              <a:rPr lang="ja-JP" altLang="en-US" sz="36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コミュニケーションサービスの実現</a:t>
            </a:r>
            <a:endParaRPr kumimoji="1" lang="ja-JP" altLang="en-US" sz="3600" dirty="0"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95736" y="4509120"/>
            <a:ext cx="6400800" cy="2016224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dirty="0" smtClean="0"/>
              <a:t>しっかりシュール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poo\Pictures\ss\ニコ４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14" y="2377987"/>
            <a:ext cx="4780134" cy="3355269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② 配信の雰囲気が分かりづらい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67544" y="3933056"/>
            <a:ext cx="1224136" cy="576064"/>
          </a:xfrm>
          <a:prstGeom prst="rect">
            <a:avLst/>
          </a:prstGeom>
          <a:noFill/>
          <a:ln w="101600">
            <a:solidFill>
              <a:srgbClr val="FF4F4F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cxnSp>
        <p:nvCxnSpPr>
          <p:cNvPr id="17" name="図形 16"/>
          <p:cNvCxnSpPr>
            <a:stCxn id="14" idx="0"/>
          </p:cNvCxnSpPr>
          <p:nvPr/>
        </p:nvCxnSpPr>
        <p:spPr>
          <a:xfrm rot="5400000" flipH="1" flipV="1">
            <a:off x="2429762" y="1286762"/>
            <a:ext cx="1296144" cy="3996444"/>
          </a:xfrm>
          <a:prstGeom prst="bentConnector2">
            <a:avLst/>
          </a:prstGeom>
          <a:ln w="101600">
            <a:solidFill>
              <a:srgbClr val="FF4F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poo\Pictures\ss\ニコ１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04665" y="1556792"/>
            <a:ext cx="3672407" cy="2495783"/>
          </a:xfrm>
          <a:prstGeom prst="rect">
            <a:avLst/>
          </a:prstGeom>
          <a:noFill/>
        </p:spPr>
      </p:pic>
      <p:sp>
        <p:nvSpPr>
          <p:cNvPr id="25" name="L 字 24"/>
          <p:cNvSpPr/>
          <p:nvPr/>
        </p:nvSpPr>
        <p:spPr>
          <a:xfrm rot="16200000">
            <a:off x="935596" y="3537012"/>
            <a:ext cx="1728192" cy="2520279"/>
          </a:xfrm>
          <a:prstGeom prst="corner">
            <a:avLst>
              <a:gd name="adj1" fmla="val 70056"/>
              <a:gd name="adj2" fmla="val 56885"/>
            </a:avLst>
          </a:prstGeom>
          <a:noFill/>
          <a:ln w="1016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カギ線コネクタ 29"/>
          <p:cNvCxnSpPr>
            <a:stCxn id="34" idx="0"/>
            <a:endCxn id="25" idx="1"/>
          </p:cNvCxnSpPr>
          <p:nvPr/>
        </p:nvCxnSpPr>
        <p:spPr>
          <a:xfrm rot="16200000" flipV="1">
            <a:off x="3995936" y="3861048"/>
            <a:ext cx="360040" cy="2232248"/>
          </a:xfrm>
          <a:prstGeom prst="bentConnector2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1691680" y="5157192"/>
            <a:ext cx="7200800" cy="122413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rgbClr val="FFFF00"/>
                </a:solidFill>
              </a:rPr>
              <a:t>配信毎に壁</a:t>
            </a:r>
            <a:r>
              <a:rPr kumimoji="1" lang="ja-JP" altLang="en-US" sz="2800" dirty="0" smtClean="0"/>
              <a:t>ができてしまっているため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他の配信の</a:t>
            </a:r>
            <a:r>
              <a:rPr kumimoji="1" lang="ja-JP" altLang="en-US" sz="2800" b="1" dirty="0" smtClean="0">
                <a:solidFill>
                  <a:srgbClr val="FFFF00"/>
                </a:solidFill>
              </a:rPr>
              <a:t>リアルタイム</a:t>
            </a:r>
            <a:r>
              <a:rPr kumimoji="1" lang="ja-JP" altLang="en-US" sz="2800" dirty="0" smtClean="0"/>
              <a:t>な状況が分からない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本研究の目的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ストリーミング動画配信サービスの問題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Blip>
                <a:blip r:embed="rId3"/>
              </a:buBlip>
              <a:defRPr/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リスナーの存在感が薄い</a:t>
            </a:r>
            <a:endParaRPr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Blip>
                <a:blip r:embed="rId3"/>
              </a:buBlip>
              <a:defRPr/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配信の雰囲気が分かりづらい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altLang="ja-JP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「この問題を</a:t>
            </a:r>
            <a:r>
              <a:rPr lang="ja-JP" altLang="en-US" sz="54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改善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し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より</a:t>
            </a:r>
            <a:r>
              <a:rPr lang="ja-JP" altLang="en-US" sz="54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面白いシステム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を開発する」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コンテンツ プレースホルダ 2"/>
          <p:cNvSpPr txBox="1">
            <a:spLocks/>
          </p:cNvSpPr>
          <p:nvPr/>
        </p:nvSpPr>
        <p:spPr>
          <a:xfrm>
            <a:off x="1259632" y="3284984"/>
            <a:ext cx="8229600" cy="1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提案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コンテンツ プレースホル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4"/>
              </a:buBlip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リスナーの存在感が薄い</a:t>
            </a:r>
            <a:endParaRPr lang="en-US" altLang="ja-JP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Blip>
                <a:blip r:embed="rId4"/>
              </a:buBlip>
              <a:defRPr/>
            </a:pPr>
            <a:r>
              <a:rPr lang="ja-JP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配信の雰囲気が分かりづらい　</a:t>
            </a:r>
            <a:endParaRPr lang="en-US" altLang="ja-JP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1" lang="en-US" altLang="ja-JP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1403648" y="3356992"/>
            <a:ext cx="648072" cy="72008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1" name="右矢印 10"/>
          <p:cNvSpPr/>
          <p:nvPr/>
        </p:nvSpPr>
        <p:spPr>
          <a:xfrm>
            <a:off x="1403648" y="5013176"/>
            <a:ext cx="648072" cy="72008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2535088" y="4869160"/>
            <a:ext cx="8229600" cy="1691783"/>
            <a:chOff x="2535088" y="4869160"/>
            <a:chExt cx="8229600" cy="1691783"/>
          </a:xfrm>
        </p:grpSpPr>
        <p:sp>
          <p:nvSpPr>
            <p:cNvPr id="15" name="コンテンツ プレースホルダ 2"/>
            <p:cNvSpPr txBox="1">
              <a:spLocks/>
            </p:cNvSpPr>
            <p:nvPr/>
          </p:nvSpPr>
          <p:spPr>
            <a:xfrm>
              <a:off x="2535088" y="4869160"/>
              <a:ext cx="8229600" cy="1096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1" lang="ja-JP" altLang="en-US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4F4F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+mn-lt"/>
                  <a:ea typeface="+mn-ea"/>
                  <a:cs typeface="+mn-cs"/>
                </a:rPr>
                <a:t>仮想空間</a:t>
              </a:r>
              <a:endParaRPr kumimoji="1" lang="ja-JP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コンテンツ プレースホルダ 2"/>
            <p:cNvSpPr txBox="1">
              <a:spLocks/>
            </p:cNvSpPr>
            <p:nvPr/>
          </p:nvSpPr>
          <p:spPr>
            <a:xfrm>
              <a:off x="3203848" y="5896028"/>
              <a:ext cx="4896544" cy="6649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lvl="0" indent="-342900">
                <a:spcBef>
                  <a:spcPct val="20000"/>
                </a:spcBef>
                <a:buBlip>
                  <a:blip r:embed="rId4"/>
                </a:buBlip>
                <a:defRPr/>
              </a:pPr>
              <a:r>
                <a:rPr lang="ja-JP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配信空間の共有</a:t>
              </a:r>
              <a:endPara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2535088" y="3212976"/>
            <a:ext cx="8229600" cy="1584176"/>
            <a:chOff x="2535088" y="3212976"/>
            <a:chExt cx="8229600" cy="1584176"/>
          </a:xfrm>
        </p:grpSpPr>
        <p:sp>
          <p:nvSpPr>
            <p:cNvPr id="14" name="コンテンツ プレースホルダ 2"/>
            <p:cNvSpPr txBox="1">
              <a:spLocks/>
            </p:cNvSpPr>
            <p:nvPr/>
          </p:nvSpPr>
          <p:spPr>
            <a:xfrm>
              <a:off x="2535088" y="3212976"/>
              <a:ext cx="8229600" cy="1096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1" lang="ja-JP" altLang="en-US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4F4F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+mn-lt"/>
                  <a:ea typeface="+mn-ea"/>
                  <a:cs typeface="+mn-cs"/>
                </a:rPr>
                <a:t>アバター</a:t>
              </a:r>
              <a:endParaRPr kumimoji="1" lang="en-US" altLang="ja-JP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1" lang="ja-JP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コンテンツ プレースホルダ 2"/>
            <p:cNvSpPr txBox="1">
              <a:spLocks/>
            </p:cNvSpPr>
            <p:nvPr/>
          </p:nvSpPr>
          <p:spPr>
            <a:xfrm>
              <a:off x="3203848" y="4149080"/>
              <a:ext cx="5040560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lvl="0" indent="-342900">
                <a:spcBef>
                  <a:spcPct val="20000"/>
                </a:spcBef>
                <a:buBlip>
                  <a:blip r:embed="rId4"/>
                </a:buBlip>
                <a:defRPr/>
              </a:pPr>
              <a:r>
                <a:rPr lang="ja-JP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ユーザの可視化</a:t>
              </a:r>
              <a:endPara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" name="左中かっこ 17"/>
          <p:cNvSpPr/>
          <p:nvPr/>
        </p:nvSpPr>
        <p:spPr>
          <a:xfrm rot="10800000">
            <a:off x="6084168" y="1628800"/>
            <a:ext cx="576064" cy="1152128"/>
          </a:xfrm>
          <a:prstGeom prst="leftBrace">
            <a:avLst/>
          </a:prstGeom>
          <a:ln w="63500" cap="rnd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19" name="コンテンツ プレースホルダ 2"/>
          <p:cNvSpPr txBox="1">
            <a:spLocks/>
          </p:cNvSpPr>
          <p:nvPr/>
        </p:nvSpPr>
        <p:spPr>
          <a:xfrm>
            <a:off x="7020272" y="191683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問題点</a:t>
            </a:r>
            <a:endParaRPr kumimoji="1" lang="en-US" altLang="ja-JP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考えられる</a:t>
            </a:r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利点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395536" y="1700808"/>
            <a:ext cx="4038600" cy="4525963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アバター</a:t>
            </a:r>
            <a:r>
              <a:rPr lang="ja-JP" altLang="en-US" b="1" i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による利点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身近に感じられる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コミュニケーション向上</a:t>
            </a:r>
          </a:p>
          <a:p>
            <a:pPr lvl="1">
              <a:buNone/>
            </a:pPr>
            <a:endParaRPr lang="en-US" altLang="ja-JP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コンテンツ プレースホルダ 34"/>
          <p:cNvSpPr>
            <a:spLocks noGrp="1"/>
          </p:cNvSpPr>
          <p:nvPr>
            <p:ph sz="half" idx="2"/>
          </p:nvPr>
        </p:nvSpPr>
        <p:spPr>
          <a:xfrm>
            <a:off x="4211960" y="1700808"/>
            <a:ext cx="4818384" cy="4525963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仮想空間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による利点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他の配信状況を知る機会が増える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他の配信のユーザと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コミュニケーションが可能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043608" y="3356992"/>
            <a:ext cx="6984776" cy="4608512"/>
          </a:xfrm>
          <a:prstGeom prst="rect">
            <a:avLst/>
          </a:prstGeom>
          <a:scene3d>
            <a:camera prst="isometricOffAxis1Top"/>
            <a:lightRig rig="threePt" dir="t"/>
          </a:scene3d>
          <a:sp3d>
            <a:bevelT w="1524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/>
              <a:t>コミュニケーション空間</a:t>
            </a:r>
            <a:endParaRPr lang="en-US" altLang="ja-JP" sz="5400" dirty="0" smtClean="0"/>
          </a:p>
        </p:txBody>
      </p:sp>
      <p:pic>
        <p:nvPicPr>
          <p:cNvPr id="20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7906" y="5127173"/>
            <a:ext cx="685853" cy="75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C:\Users\hamarabo\Desktop\strea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4377074"/>
            <a:ext cx="928694" cy="117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96438" y="4797152"/>
            <a:ext cx="1233248" cy="124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円形吹き出し 23"/>
          <p:cNvSpPr/>
          <p:nvPr/>
        </p:nvSpPr>
        <p:spPr bwMode="auto">
          <a:xfrm>
            <a:off x="2424733" y="4005064"/>
            <a:ext cx="1787227" cy="1037975"/>
          </a:xfrm>
          <a:prstGeom prst="wedgeEllipseCallout">
            <a:avLst>
              <a:gd name="adj1" fmla="val 29887"/>
              <a:gd name="adj2" fmla="val 58483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/>
              <a:t>配信はじまったー</a:t>
            </a:r>
          </a:p>
        </p:txBody>
      </p:sp>
      <p:pic>
        <p:nvPicPr>
          <p:cNvPr id="28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2443" y="4513680"/>
            <a:ext cx="527579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 descr="C:\Users\hamarabo\Desktop\strea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3942176"/>
            <a:ext cx="714380" cy="89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図 21" descr="chara2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84670" y="5229200"/>
            <a:ext cx="744432" cy="89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図 21" descr="chara2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0814" y="4653136"/>
            <a:ext cx="623686" cy="75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図 21" descr="chara2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2582" y="4509120"/>
            <a:ext cx="576064" cy="693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デモ</a:t>
            </a:r>
            <a:endParaRPr kumimoji="1" lang="ja-JP" altLang="en-US" dirty="0"/>
          </a:p>
        </p:txBody>
      </p:sp>
      <p:sp>
        <p:nvSpPr>
          <p:cNvPr id="19" name="テキスト プレースホルダ 5"/>
          <p:cNvSpPr txBox="1">
            <a:spLocks/>
          </p:cNvSpPr>
          <p:nvPr/>
        </p:nvSpPr>
        <p:spPr>
          <a:xfrm>
            <a:off x="467544" y="2235075"/>
            <a:ext cx="8424936" cy="2634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ja-JP" sz="6000" b="1" i="0" u="none" strike="noStrike" kern="1200" cap="all" spc="0" normalizeH="0" baseline="0" noProof="0" dirty="0" smtClean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ja-JP" sz="6000" b="1" i="0" u="none" strike="noStrike" kern="1200" cap="all" spc="0" normalizeH="0" baseline="0" noProof="0" dirty="0" smtClean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4400" b="0" u="sng" strike="noStrike" kern="1200" cap="none" spc="0" normalizeH="0" baseline="0" noProof="0" dirty="0" smtClean="0">
                <a:ln>
                  <a:noFill/>
                </a:ln>
                <a:solidFill>
                  <a:srgbClr val="2200C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http://shule517.ddo.jp/NetWalk2/</a:t>
            </a:r>
            <a:endParaRPr kumimoji="1" lang="en-US" altLang="ja-JP" sz="4400" b="0" u="sng" strike="noStrike" kern="1200" cap="none" spc="0" normalizeH="0" baseline="0" noProof="0" dirty="0" smtClean="0">
              <a:ln>
                <a:noFill/>
              </a:ln>
              <a:solidFill>
                <a:srgbClr val="2200C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ja-JP" altLang="en-US" sz="4400" u="sng" noProof="0" dirty="0" smtClean="0">
                <a:solidFill>
                  <a:srgbClr val="2200C1"/>
                </a:solidFill>
              </a:rPr>
              <a:t> </a:t>
            </a:r>
            <a:endParaRPr kumimoji="1" lang="en-US" altLang="ja-JP" sz="2400" b="1" u="sng" strike="noStrike" kern="1200" cap="all" spc="0" normalizeH="0" baseline="0" noProof="0" dirty="0" smtClean="0">
              <a:ln>
                <a:solidFill>
                  <a:schemeClr val="bg1"/>
                </a:solidFill>
              </a:ln>
              <a:solidFill>
                <a:srgbClr val="2200C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Picture 3" descr="F:\配信王国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345" y="1947043"/>
            <a:ext cx="6095309" cy="1697981"/>
          </a:xfrm>
          <a:prstGeom prst="rect">
            <a:avLst/>
          </a:prstGeom>
          <a:noFill/>
          <a:ln w="9525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ja-JP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配信王国の利点</a:t>
            </a:r>
            <a:endParaRPr kumimoji="1" lang="ja-JP" altLang="en-US" sz="4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コミュニケーションの活性化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348880"/>
            <a:ext cx="6872948" cy="423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円/楕円 9"/>
          <p:cNvSpPr/>
          <p:nvPr/>
        </p:nvSpPr>
        <p:spPr>
          <a:xfrm>
            <a:off x="4283968" y="1340768"/>
            <a:ext cx="4608512" cy="129614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コミュニケーションの活性化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467544" y="1484784"/>
            <a:ext cx="3312368" cy="648072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コミュニケーション</a:t>
            </a:r>
          </a:p>
        </p:txBody>
      </p:sp>
      <p:sp>
        <p:nvSpPr>
          <p:cNvPr id="20" name="円/楕円 19"/>
          <p:cNvSpPr/>
          <p:nvPr/>
        </p:nvSpPr>
        <p:spPr>
          <a:xfrm>
            <a:off x="3059832" y="3212976"/>
            <a:ext cx="2916324" cy="2376264"/>
          </a:xfrm>
          <a:prstGeom prst="ellipse">
            <a:avLst/>
          </a:prstGeom>
          <a:noFill/>
          <a:ln w="114300">
            <a:solidFill>
              <a:srgbClr val="FF4F4F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9" name="角丸四角形 18"/>
          <p:cNvSpPr/>
          <p:nvPr/>
        </p:nvSpPr>
        <p:spPr>
          <a:xfrm>
            <a:off x="323528" y="5013176"/>
            <a:ext cx="3816424" cy="108012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アバターにより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ユーザの存在感が上がる</a:t>
            </a:r>
            <a:endParaRPr kumimoji="1" lang="en-US" altLang="ja-JP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コミュニケーションの活性化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4000" y="2350800"/>
            <a:ext cx="6872400" cy="423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角丸四角形 5"/>
          <p:cNvSpPr/>
          <p:nvPr/>
        </p:nvSpPr>
        <p:spPr>
          <a:xfrm>
            <a:off x="467544" y="1483200"/>
            <a:ext cx="3312368" cy="648072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コミュニケーション</a:t>
            </a:r>
          </a:p>
        </p:txBody>
      </p:sp>
      <p:sp>
        <p:nvSpPr>
          <p:cNvPr id="10" name="円/楕円 9"/>
          <p:cNvSpPr/>
          <p:nvPr/>
        </p:nvSpPr>
        <p:spPr>
          <a:xfrm>
            <a:off x="2699792" y="2852936"/>
            <a:ext cx="2808312" cy="1728192"/>
          </a:xfrm>
          <a:prstGeom prst="ellipse">
            <a:avLst/>
          </a:prstGeom>
          <a:noFill/>
          <a:ln w="114300">
            <a:solidFill>
              <a:srgbClr val="FF4F4F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7" name="円/楕円 6"/>
          <p:cNvSpPr/>
          <p:nvPr/>
        </p:nvSpPr>
        <p:spPr>
          <a:xfrm>
            <a:off x="4355976" y="1268760"/>
            <a:ext cx="4608512" cy="129614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気軽に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/>
              <a:t>コミュニケーション</a:t>
            </a:r>
            <a:endParaRPr kumimoji="1" lang="ja-JP" altLang="en-US" sz="3200" dirty="0" smtClean="0"/>
          </a:p>
        </p:txBody>
      </p:sp>
      <p:sp>
        <p:nvSpPr>
          <p:cNvPr id="8" name="円/楕円 7"/>
          <p:cNvSpPr/>
          <p:nvPr/>
        </p:nvSpPr>
        <p:spPr>
          <a:xfrm>
            <a:off x="4427984" y="4581128"/>
            <a:ext cx="4608512" cy="129614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盛り上がりが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/>
              <a:t>分かる</a:t>
            </a:r>
            <a:endParaRPr kumimoji="1" lang="ja-JP" alt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直感的な配信の把握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348880"/>
            <a:ext cx="6872948" cy="423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円/楕円 9"/>
          <p:cNvSpPr/>
          <p:nvPr/>
        </p:nvSpPr>
        <p:spPr>
          <a:xfrm>
            <a:off x="4283968" y="1340768"/>
            <a:ext cx="4608512" cy="129614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直感的な</a:t>
            </a:r>
            <a:endParaRPr kumimoji="1" lang="en-US" altLang="ja-JP" sz="3200" dirty="0" smtClean="0"/>
          </a:p>
          <a:p>
            <a:pPr algn="ctr"/>
            <a:r>
              <a:rPr lang="ja-JP" altLang="en-US" sz="3200" dirty="0" smtClean="0"/>
              <a:t>雰囲気の把握</a:t>
            </a:r>
            <a:endParaRPr kumimoji="1" lang="ja-JP" altLang="en-US" sz="3200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467544" y="1484784"/>
            <a:ext cx="3312368" cy="648072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配信の雰囲気</a:t>
            </a:r>
            <a:endParaRPr kumimoji="1" lang="ja-JP" altLang="en-US" sz="3200" dirty="0" smtClean="0"/>
          </a:p>
        </p:txBody>
      </p:sp>
      <p:sp>
        <p:nvSpPr>
          <p:cNvPr id="7" name="フリーフォーム 6"/>
          <p:cNvSpPr/>
          <p:nvPr/>
        </p:nvSpPr>
        <p:spPr>
          <a:xfrm>
            <a:off x="4301358" y="4800600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9" name="フリーフォーム 8"/>
          <p:cNvSpPr/>
          <p:nvPr/>
        </p:nvSpPr>
        <p:spPr>
          <a:xfrm>
            <a:off x="4644008" y="4437112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2" name="フリーフォーム 11"/>
          <p:cNvSpPr/>
          <p:nvPr/>
        </p:nvSpPr>
        <p:spPr>
          <a:xfrm>
            <a:off x="4067944" y="3573016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4" name="フリーフォーム 13"/>
          <p:cNvSpPr/>
          <p:nvPr/>
        </p:nvSpPr>
        <p:spPr>
          <a:xfrm>
            <a:off x="5004048" y="4293096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3" name="フリーフォーム 12"/>
          <p:cNvSpPr/>
          <p:nvPr/>
        </p:nvSpPr>
        <p:spPr>
          <a:xfrm>
            <a:off x="4283968" y="4149080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5" name="フリーフォーム 14"/>
          <p:cNvSpPr/>
          <p:nvPr/>
        </p:nvSpPr>
        <p:spPr>
          <a:xfrm>
            <a:off x="5220072" y="4293096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1" name="フリーフォーム 10"/>
          <p:cNvSpPr/>
          <p:nvPr/>
        </p:nvSpPr>
        <p:spPr>
          <a:xfrm>
            <a:off x="5004048" y="4581128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8" name="フリーフォーム 7"/>
          <p:cNvSpPr/>
          <p:nvPr/>
        </p:nvSpPr>
        <p:spPr>
          <a:xfrm>
            <a:off x="4998853" y="4901314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6" name="角丸四角形 15"/>
          <p:cNvSpPr/>
          <p:nvPr/>
        </p:nvSpPr>
        <p:spPr>
          <a:xfrm>
            <a:off x="323528" y="4725144"/>
            <a:ext cx="3816424" cy="108012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オーラ</a:t>
            </a:r>
            <a:r>
              <a:rPr lang="ja-JP" altLang="en-US" sz="2400" dirty="0" smtClean="0"/>
              <a:t>によって、同じ配信を見ている人が分かる</a:t>
            </a:r>
            <a:endParaRPr kumimoji="1" lang="en-US" altLang="ja-JP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  <p:bldP spid="12" grpId="0" animBg="1"/>
      <p:bldP spid="14" grpId="0" animBg="1"/>
      <p:bldP spid="13" grpId="0" animBg="1"/>
      <p:bldP spid="15" grpId="0" animBg="1"/>
      <p:bldP spid="11" grpId="0" animBg="1"/>
      <p:bldP spid="8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直感的な配信の把握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4000" y="2350799"/>
            <a:ext cx="6877126" cy="423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角丸四角形 9"/>
          <p:cNvSpPr/>
          <p:nvPr/>
        </p:nvSpPr>
        <p:spPr>
          <a:xfrm>
            <a:off x="467544" y="1483200"/>
            <a:ext cx="3456384" cy="648072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配信の雰囲気</a:t>
            </a:r>
          </a:p>
        </p:txBody>
      </p:sp>
      <p:sp>
        <p:nvSpPr>
          <p:cNvPr id="14" name="円/楕円 13"/>
          <p:cNvSpPr/>
          <p:nvPr/>
        </p:nvSpPr>
        <p:spPr>
          <a:xfrm>
            <a:off x="2771800" y="5229200"/>
            <a:ext cx="1800200" cy="1440160"/>
          </a:xfrm>
          <a:prstGeom prst="ellipse">
            <a:avLst/>
          </a:prstGeom>
          <a:noFill/>
          <a:ln w="114300">
            <a:solidFill>
              <a:srgbClr val="FF4F4F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5" name="円/楕円 14"/>
          <p:cNvSpPr/>
          <p:nvPr/>
        </p:nvSpPr>
        <p:spPr>
          <a:xfrm>
            <a:off x="3995936" y="1340768"/>
            <a:ext cx="4968552" cy="136815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実際の配信状況</a:t>
            </a:r>
            <a:r>
              <a:rPr lang="ja-JP" altLang="en-US" sz="3200" dirty="0" smtClean="0"/>
              <a:t>を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/>
              <a:t>見ることができる</a:t>
            </a:r>
            <a:endParaRPr kumimoji="1" lang="ja-JP" altLang="en-US" sz="3200" dirty="0" smtClean="0"/>
          </a:p>
        </p:txBody>
      </p:sp>
      <p:sp>
        <p:nvSpPr>
          <p:cNvPr id="16" name="円/楕円 15"/>
          <p:cNvSpPr/>
          <p:nvPr/>
        </p:nvSpPr>
        <p:spPr>
          <a:xfrm>
            <a:off x="3131840" y="3573016"/>
            <a:ext cx="1728192" cy="792088"/>
          </a:xfrm>
          <a:prstGeom prst="ellipse">
            <a:avLst/>
          </a:prstGeom>
          <a:noFill/>
          <a:ln w="114300">
            <a:solidFill>
              <a:srgbClr val="FF4F4F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8" name="角丸四角形 17"/>
          <p:cNvSpPr/>
          <p:nvPr/>
        </p:nvSpPr>
        <p:spPr>
          <a:xfrm>
            <a:off x="3131840" y="2996952"/>
            <a:ext cx="1800200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コメント</a:t>
            </a:r>
            <a:endParaRPr kumimoji="1" lang="ja-JP" altLang="en-US" sz="2400" dirty="0"/>
          </a:p>
        </p:txBody>
      </p:sp>
      <p:sp>
        <p:nvSpPr>
          <p:cNvPr id="19" name="角丸四角形 18"/>
          <p:cNvSpPr/>
          <p:nvPr/>
        </p:nvSpPr>
        <p:spPr>
          <a:xfrm>
            <a:off x="2771800" y="4653136"/>
            <a:ext cx="1872208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サムネイル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配信王国とは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8734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ja-JP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ユーザが自身の分身である</a:t>
            </a:r>
            <a:r>
              <a:rPr lang="ja-JP" altLang="en-US" sz="40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アバター</a:t>
            </a:r>
            <a:r>
              <a:rPr lang="ja-JP" altLang="en-US" sz="4300" b="1" i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として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参加する</a:t>
            </a:r>
            <a:r>
              <a:rPr lang="ja-JP" altLang="en-US" sz="40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ストリーミング動画配信サービス</a:t>
            </a:r>
            <a:endParaRPr kumimoji="1" lang="ja-JP" alt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7" name="Picture 3" descr="G:\Desktop\配信王国とは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924944"/>
            <a:ext cx="6552728" cy="37372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他の配信</a:t>
            </a:r>
            <a:r>
              <a:rPr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との繋がり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4000" y="2350799"/>
            <a:ext cx="6877126" cy="423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角丸四角形吹き出し 6"/>
          <p:cNvSpPr/>
          <p:nvPr/>
        </p:nvSpPr>
        <p:spPr>
          <a:xfrm>
            <a:off x="179512" y="3645024"/>
            <a:ext cx="2664296" cy="1080120"/>
          </a:xfrm>
          <a:prstGeom prst="wedgeRoundRectCallout">
            <a:avLst>
              <a:gd name="adj1" fmla="val 73798"/>
              <a:gd name="adj2" fmla="val 93450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 w="889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鶏肉のオーラ煮っておいしいの？</a:t>
            </a:r>
            <a:endParaRPr kumimoji="1" lang="ja-JP" altLang="en-US" sz="2400" dirty="0" smtClean="0"/>
          </a:p>
        </p:txBody>
      </p:sp>
      <p:sp>
        <p:nvSpPr>
          <p:cNvPr id="8" name="角丸四角形吹き出し 7"/>
          <p:cNvSpPr/>
          <p:nvPr/>
        </p:nvSpPr>
        <p:spPr>
          <a:xfrm>
            <a:off x="2411760" y="2708920"/>
            <a:ext cx="1800200" cy="936104"/>
          </a:xfrm>
          <a:prstGeom prst="wedgeRoundRectCallout">
            <a:avLst>
              <a:gd name="adj1" fmla="val 36414"/>
              <a:gd name="adj2" fmla="val 76411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みかん鍋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マダー？</a:t>
            </a:r>
          </a:p>
        </p:txBody>
      </p:sp>
      <p:sp>
        <p:nvSpPr>
          <p:cNvPr id="10" name="角丸四角形 9"/>
          <p:cNvSpPr/>
          <p:nvPr/>
        </p:nvSpPr>
        <p:spPr>
          <a:xfrm>
            <a:off x="467544" y="1483200"/>
            <a:ext cx="3456384" cy="648072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配信の雰囲気</a:t>
            </a:r>
          </a:p>
        </p:txBody>
      </p:sp>
      <p:sp>
        <p:nvSpPr>
          <p:cNvPr id="20" name="フリーフォーム 19"/>
          <p:cNvSpPr/>
          <p:nvPr/>
        </p:nvSpPr>
        <p:spPr>
          <a:xfrm>
            <a:off x="3347864" y="3789040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21" name="フリーフォーム 20"/>
          <p:cNvSpPr/>
          <p:nvPr/>
        </p:nvSpPr>
        <p:spPr>
          <a:xfrm>
            <a:off x="4124482" y="3855705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22" name="フリーフォーム 21"/>
          <p:cNvSpPr/>
          <p:nvPr/>
        </p:nvSpPr>
        <p:spPr>
          <a:xfrm>
            <a:off x="3829920" y="3934157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23" name="フリーフォーム 22"/>
          <p:cNvSpPr/>
          <p:nvPr/>
        </p:nvSpPr>
        <p:spPr>
          <a:xfrm>
            <a:off x="4263303" y="4061479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24" name="フリーフォーム 23"/>
          <p:cNvSpPr/>
          <p:nvPr/>
        </p:nvSpPr>
        <p:spPr>
          <a:xfrm>
            <a:off x="4084453" y="4299430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25" name="フリーフォーム 24"/>
          <p:cNvSpPr/>
          <p:nvPr/>
        </p:nvSpPr>
        <p:spPr>
          <a:xfrm>
            <a:off x="3253746" y="4001046"/>
            <a:ext cx="365235" cy="543910"/>
          </a:xfrm>
          <a:custGeom>
            <a:avLst/>
            <a:gdLst>
              <a:gd name="connsiteX0" fmla="*/ 223345 w 365235"/>
              <a:gd name="connsiteY0" fmla="*/ 543910 h 543910"/>
              <a:gd name="connsiteX1" fmla="*/ 223345 w 365235"/>
              <a:gd name="connsiteY1" fmla="*/ 543910 h 543910"/>
              <a:gd name="connsiteX2" fmla="*/ 97221 w 365235"/>
              <a:gd name="connsiteY2" fmla="*/ 496614 h 543910"/>
              <a:gd name="connsiteX3" fmla="*/ 49925 w 365235"/>
              <a:gd name="connsiteY3" fmla="*/ 465083 h 543910"/>
              <a:gd name="connsiteX4" fmla="*/ 18394 w 365235"/>
              <a:gd name="connsiteY4" fmla="*/ 370490 h 543910"/>
              <a:gd name="connsiteX5" fmla="*/ 34159 w 365235"/>
              <a:gd name="connsiteY5" fmla="*/ 165538 h 543910"/>
              <a:gd name="connsiteX6" fmla="*/ 65690 w 365235"/>
              <a:gd name="connsiteY6" fmla="*/ 118241 h 543910"/>
              <a:gd name="connsiteX7" fmla="*/ 81456 w 365235"/>
              <a:gd name="connsiteY7" fmla="*/ 134007 h 543910"/>
              <a:gd name="connsiteX8" fmla="*/ 128752 w 365235"/>
              <a:gd name="connsiteY8" fmla="*/ 86710 h 543910"/>
              <a:gd name="connsiteX9" fmla="*/ 191814 w 365235"/>
              <a:gd name="connsiteY9" fmla="*/ 165538 h 543910"/>
              <a:gd name="connsiteX10" fmla="*/ 223345 w 365235"/>
              <a:gd name="connsiteY10" fmla="*/ 102476 h 543910"/>
              <a:gd name="connsiteX11" fmla="*/ 270642 w 365235"/>
              <a:gd name="connsiteY11" fmla="*/ 118241 h 543910"/>
              <a:gd name="connsiteX12" fmla="*/ 333704 w 365235"/>
              <a:gd name="connsiteY12" fmla="*/ 70945 h 543910"/>
              <a:gd name="connsiteX13" fmla="*/ 333704 w 365235"/>
              <a:gd name="connsiteY13" fmla="*/ 149772 h 543910"/>
              <a:gd name="connsiteX14" fmla="*/ 365235 w 365235"/>
              <a:gd name="connsiteY14" fmla="*/ 275897 h 543910"/>
              <a:gd name="connsiteX15" fmla="*/ 365235 w 365235"/>
              <a:gd name="connsiteY15" fmla="*/ 386255 h 543910"/>
              <a:gd name="connsiteX16" fmla="*/ 317939 w 365235"/>
              <a:gd name="connsiteY16" fmla="*/ 496614 h 543910"/>
              <a:gd name="connsiteX17" fmla="*/ 223345 w 365235"/>
              <a:gd name="connsiteY17" fmla="*/ 54391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5235" h="543910">
                <a:moveTo>
                  <a:pt x="223345" y="543910"/>
                </a:moveTo>
                <a:lnTo>
                  <a:pt x="223345" y="543910"/>
                </a:lnTo>
                <a:cubicBezTo>
                  <a:pt x="181304" y="528145"/>
                  <a:pt x="138097" y="515194"/>
                  <a:pt x="97221" y="496614"/>
                </a:cubicBezTo>
                <a:cubicBezTo>
                  <a:pt x="79972" y="488773"/>
                  <a:pt x="59967" y="481151"/>
                  <a:pt x="49925" y="465083"/>
                </a:cubicBezTo>
                <a:cubicBezTo>
                  <a:pt x="32310" y="436898"/>
                  <a:pt x="18394" y="370490"/>
                  <a:pt x="18394" y="370490"/>
                </a:cubicBezTo>
                <a:cubicBezTo>
                  <a:pt x="23649" y="302173"/>
                  <a:pt x="21532" y="232884"/>
                  <a:pt x="34159" y="165538"/>
                </a:cubicBezTo>
                <a:cubicBezTo>
                  <a:pt x="37651" y="146915"/>
                  <a:pt x="0" y="0"/>
                  <a:pt x="65690" y="118241"/>
                </a:cubicBezTo>
                <a:lnTo>
                  <a:pt x="81456" y="134007"/>
                </a:lnTo>
                <a:lnTo>
                  <a:pt x="128752" y="86710"/>
                </a:lnTo>
                <a:lnTo>
                  <a:pt x="191814" y="165538"/>
                </a:lnTo>
                <a:lnTo>
                  <a:pt x="223345" y="102476"/>
                </a:lnTo>
                <a:lnTo>
                  <a:pt x="270642" y="118241"/>
                </a:lnTo>
                <a:lnTo>
                  <a:pt x="333704" y="70945"/>
                </a:lnTo>
                <a:lnTo>
                  <a:pt x="333704" y="149772"/>
                </a:lnTo>
                <a:lnTo>
                  <a:pt x="365235" y="275897"/>
                </a:lnTo>
                <a:lnTo>
                  <a:pt x="365235" y="386255"/>
                </a:lnTo>
                <a:lnTo>
                  <a:pt x="317939" y="496614"/>
                </a:lnTo>
                <a:lnTo>
                  <a:pt x="223345" y="543910"/>
                </a:lnTo>
                <a:close/>
              </a:path>
            </a:pathLst>
          </a:custGeom>
          <a:gradFill>
            <a:gsLst>
              <a:gs pos="0">
                <a:srgbClr val="7030A0">
                  <a:alpha val="40000"/>
                </a:srgbClr>
              </a:gs>
              <a:gs pos="100000">
                <a:srgbClr val="461E64">
                  <a:alpha val="20000"/>
                </a:srgb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672C94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4" name="円/楕円 13"/>
          <p:cNvSpPr/>
          <p:nvPr/>
        </p:nvSpPr>
        <p:spPr>
          <a:xfrm>
            <a:off x="4283968" y="2132856"/>
            <a:ext cx="4608512" cy="129614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他の配信への</a:t>
            </a:r>
            <a:endParaRPr lang="en-US" altLang="ja-JP" sz="3200" dirty="0" smtClean="0"/>
          </a:p>
          <a:p>
            <a:pPr algn="ctr"/>
            <a:r>
              <a:rPr kumimoji="1" lang="ja-JP" altLang="en-US" sz="3200" dirty="0" smtClean="0"/>
              <a:t>興味がわく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ja-JP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システムの構築</a:t>
            </a:r>
            <a:endParaRPr kumimoji="1" lang="ja-JP" altLang="en-US" sz="4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処理内容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コンテンツ プレースホルダ 2"/>
          <p:cNvSpPr txBox="1">
            <a:spLocks/>
          </p:cNvSpPr>
          <p:nvPr/>
        </p:nvSpPr>
        <p:spPr>
          <a:xfrm>
            <a:off x="0" y="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ja-JP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コンテンツ プレースホルダ 2"/>
          <p:cNvSpPr txBox="1">
            <a:spLocks/>
          </p:cNvSpPr>
          <p:nvPr/>
        </p:nvSpPr>
        <p:spPr>
          <a:xfrm>
            <a:off x="611560" y="1556792"/>
            <a:ext cx="7632847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ja-JP" altLang="en-US" sz="5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同期処理</a:t>
            </a:r>
            <a:endParaRPr kumimoji="1" lang="en-US" altLang="ja-JP" sz="5800" i="0" u="none" strike="noStrike" kern="1200" cap="none" spc="0" normalizeH="0" baseline="0" noProof="0" dirty="0" smtClean="0">
              <a:ln>
                <a:noFill/>
              </a:ln>
              <a:solidFill>
                <a:srgbClr val="FF4F4F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Blip>
                <a:blip r:embed="rId4"/>
              </a:buBlip>
              <a:defRPr/>
            </a:pPr>
            <a:r>
              <a:rPr lang="ja-JP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アバターなどの同期</a:t>
            </a:r>
            <a:endParaRPr lang="en-US" altLang="ja-JP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ja-JP" sz="3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ja-JP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en-US" altLang="ja-JP" sz="3900" b="1" i="0" u="none" strike="noStrike" kern="1200" cap="none" spc="0" normalizeH="0" baseline="0" noProof="0" dirty="0" smtClean="0">
              <a:ln>
                <a:noFill/>
              </a:ln>
              <a:solidFill>
                <a:srgbClr val="FF4F4F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ja-JP" altLang="en-US" sz="5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動画通信</a:t>
            </a:r>
            <a:endParaRPr kumimoji="1" lang="en-US" altLang="ja-JP" sz="5800" i="0" u="none" strike="noStrike" kern="1200" cap="none" spc="0" normalizeH="0" baseline="0" noProof="0" dirty="0" smtClean="0">
              <a:ln>
                <a:noFill/>
              </a:ln>
              <a:solidFill>
                <a:srgbClr val="FF4F4F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Blip>
                <a:blip r:embed="rId4"/>
              </a:buBlip>
              <a:defRPr/>
            </a:pPr>
            <a:r>
              <a:rPr lang="ja-JP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配信動画の送受信</a:t>
            </a:r>
            <a:endParaRPr lang="en-US" altLang="ja-JP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ja-JP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endParaRPr kumimoji="1" lang="en-US" altLang="ja-JP" sz="6000" b="1" i="0" u="none" strike="noStrike" kern="1200" cap="none" spc="0" normalizeH="0" baseline="0" noProof="0" dirty="0" smtClean="0">
              <a:ln>
                <a:noFill/>
              </a:ln>
              <a:solidFill>
                <a:srgbClr val="FF4F4F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1619672" y="2996952"/>
            <a:ext cx="648072" cy="72008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1" name="右矢印 10"/>
          <p:cNvSpPr/>
          <p:nvPr/>
        </p:nvSpPr>
        <p:spPr>
          <a:xfrm>
            <a:off x="1619672" y="5517232"/>
            <a:ext cx="648072" cy="72008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6" name="コンテンツ プレースホルダ 2"/>
          <p:cNvSpPr txBox="1">
            <a:spLocks/>
          </p:cNvSpPr>
          <p:nvPr/>
        </p:nvSpPr>
        <p:spPr>
          <a:xfrm>
            <a:off x="2627784" y="2996952"/>
            <a:ext cx="6120680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44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安定した同期処理</a:t>
            </a:r>
            <a:endParaRPr lang="en-US" altLang="ja-JP" sz="4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コンテンツ プレースホルダ 2"/>
          <p:cNvSpPr txBox="1">
            <a:spLocks/>
          </p:cNvSpPr>
          <p:nvPr/>
        </p:nvSpPr>
        <p:spPr>
          <a:xfrm>
            <a:off x="2627784" y="5589240"/>
            <a:ext cx="6120680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44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ネットワーク帯域の確保</a:t>
            </a:r>
            <a:endParaRPr lang="en-US" altLang="ja-JP" sz="4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0" animBg="1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矢印コネクタ 26"/>
          <p:cNvCxnSpPr/>
          <p:nvPr/>
        </p:nvCxnSpPr>
        <p:spPr>
          <a:xfrm rot="5400000" flipH="1" flipV="1">
            <a:off x="467544" y="4077072"/>
            <a:ext cx="3456384" cy="1588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2411760" y="1844824"/>
            <a:ext cx="1872208" cy="216024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rot="16200000" flipV="1">
            <a:off x="647564" y="4689140"/>
            <a:ext cx="1728192" cy="936104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2195736" y="6021288"/>
            <a:ext cx="2088232" cy="288032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4644008" y="4293096"/>
            <a:ext cx="3168352" cy="1800200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4788024" y="1844824"/>
            <a:ext cx="1944216" cy="432048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 rot="5400000" flipH="1" flipV="1">
            <a:off x="5219278" y="4149080"/>
            <a:ext cx="3313162" cy="794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rot="5400000" flipH="1" flipV="1">
            <a:off x="7020272" y="4653136"/>
            <a:ext cx="1224136" cy="792088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flipV="1">
            <a:off x="1187624" y="1988840"/>
            <a:ext cx="3312368" cy="2016224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rot="10800000">
            <a:off x="1187624" y="4149080"/>
            <a:ext cx="3384376" cy="72008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2123728" y="4221088"/>
            <a:ext cx="2448272" cy="1656184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rot="5400000">
            <a:off x="3599892" y="5193196"/>
            <a:ext cx="1944216" cy="1588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rot="10800000">
            <a:off x="4572000" y="4221088"/>
            <a:ext cx="2376264" cy="1656184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rot="10800000" flipV="1">
            <a:off x="4572000" y="4149080"/>
            <a:ext cx="3744416" cy="72008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rot="10800000" flipV="1">
            <a:off x="4572000" y="2204864"/>
            <a:ext cx="2520280" cy="2016224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rot="5400000">
            <a:off x="3419872" y="3068960"/>
            <a:ext cx="2304256" cy="1588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2195736" y="2132856"/>
            <a:ext cx="2376264" cy="216024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雲 5"/>
          <p:cNvSpPr/>
          <p:nvPr/>
        </p:nvSpPr>
        <p:spPr>
          <a:xfrm>
            <a:off x="2447764" y="3501008"/>
            <a:ext cx="4248472" cy="1584176"/>
          </a:xfrm>
          <a:prstGeom prst="cloud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</a:gradFill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</a:rPr>
              <a:t>同期処理サーバ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C:\Users\poo\Desktop\B班サーバ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9932" y="2780928"/>
            <a:ext cx="1224136" cy="1224136"/>
          </a:xfrm>
          <a:prstGeom prst="rect">
            <a:avLst/>
          </a:prstGeom>
          <a:noFill/>
        </p:spPr>
      </p:pic>
      <p:pic>
        <p:nvPicPr>
          <p:cNvPr id="8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573016"/>
            <a:ext cx="1080120" cy="1080120"/>
          </a:xfrm>
          <a:prstGeom prst="rect">
            <a:avLst/>
          </a:prstGeom>
          <a:noFill/>
        </p:spPr>
      </p:pic>
      <p:pic>
        <p:nvPicPr>
          <p:cNvPr id="12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1940" y="1268760"/>
            <a:ext cx="1080120" cy="1080120"/>
          </a:xfrm>
          <a:prstGeom prst="rect">
            <a:avLst/>
          </a:prstGeom>
          <a:noFill/>
        </p:spPr>
      </p:pic>
      <p:pic>
        <p:nvPicPr>
          <p:cNvPr id="13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1700808"/>
            <a:ext cx="1080120" cy="1080120"/>
          </a:xfrm>
          <a:prstGeom prst="rect">
            <a:avLst/>
          </a:prstGeom>
          <a:noFill/>
        </p:spPr>
      </p:pic>
      <p:pic>
        <p:nvPicPr>
          <p:cNvPr id="14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3573016"/>
            <a:ext cx="1080120" cy="1080120"/>
          </a:xfrm>
          <a:prstGeom prst="rect">
            <a:avLst/>
          </a:prstGeom>
          <a:noFill/>
        </p:spPr>
      </p:pic>
      <p:pic>
        <p:nvPicPr>
          <p:cNvPr id="15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5301208"/>
            <a:ext cx="1080120" cy="1080120"/>
          </a:xfrm>
          <a:prstGeom prst="rect">
            <a:avLst/>
          </a:prstGeom>
          <a:noFill/>
        </p:spPr>
      </p:pic>
      <p:pic>
        <p:nvPicPr>
          <p:cNvPr id="16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589240"/>
            <a:ext cx="1080120" cy="1080120"/>
          </a:xfrm>
          <a:prstGeom prst="rect">
            <a:avLst/>
          </a:prstGeom>
          <a:noFill/>
        </p:spPr>
      </p:pic>
      <p:pic>
        <p:nvPicPr>
          <p:cNvPr id="17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556792"/>
            <a:ext cx="1080120" cy="1080120"/>
          </a:xfrm>
          <a:prstGeom prst="rect">
            <a:avLst/>
          </a:prstGeom>
          <a:noFill/>
        </p:spPr>
      </p:pic>
      <p:pic>
        <p:nvPicPr>
          <p:cNvPr id="18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5301208"/>
            <a:ext cx="1080120" cy="1080120"/>
          </a:xfrm>
          <a:prstGeom prst="rect">
            <a:avLst/>
          </a:prstGeom>
          <a:noFill/>
        </p:spPr>
      </p:pic>
      <p:sp>
        <p:nvSpPr>
          <p:cNvPr id="23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ネットワーク構成</a:t>
            </a:r>
            <a:endParaRPr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角丸四角形 227"/>
          <p:cNvSpPr/>
          <p:nvPr/>
        </p:nvSpPr>
        <p:spPr>
          <a:xfrm>
            <a:off x="2123728" y="2420888"/>
            <a:ext cx="4896544" cy="115212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同期処理</a:t>
            </a:r>
            <a:r>
              <a:rPr kumimoji="1" lang="ja-JP" altLang="en-US" sz="3600" dirty="0" smtClean="0"/>
              <a:t>は</a:t>
            </a:r>
            <a:endParaRPr kumimoji="1" lang="en-US" altLang="ja-JP" sz="3600" dirty="0" smtClean="0"/>
          </a:p>
          <a:p>
            <a:pPr algn="ctr"/>
            <a:r>
              <a:rPr kumimoji="1" lang="ja-JP" altLang="en-US" sz="3600" dirty="0" smtClean="0"/>
              <a:t>クライアントサーバ型</a:t>
            </a:r>
          </a:p>
        </p:txBody>
      </p:sp>
      <p:sp>
        <p:nvSpPr>
          <p:cNvPr id="229" name="角丸四角形 228"/>
          <p:cNvSpPr/>
          <p:nvPr/>
        </p:nvSpPr>
        <p:spPr>
          <a:xfrm>
            <a:off x="2627784" y="4653136"/>
            <a:ext cx="3888432" cy="108012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動画通信は</a:t>
            </a:r>
            <a:r>
              <a:rPr kumimoji="1" lang="en-US" altLang="ja-JP" sz="3600" dirty="0" smtClean="0"/>
              <a:t>P2P</a:t>
            </a:r>
            <a:r>
              <a:rPr kumimoji="1" lang="ja-JP" altLang="en-US" sz="3600" dirty="0" smtClean="0"/>
              <a:t>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28" grpId="1" animBg="1"/>
      <p:bldP spid="2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全体図３（研究会）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797" y="1124744"/>
            <a:ext cx="7801635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r="2000400" sy="-30000" kx="-800400" algn="bl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同期処理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r="2000400" sy="-30000" kx="-800400" algn="bl" rotWithShape="0">
                  <a:schemeClr val="tx1">
                    <a:alpha val="2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矢印コネクタ 25"/>
          <p:cNvCxnSpPr/>
          <p:nvPr/>
        </p:nvCxnSpPr>
        <p:spPr>
          <a:xfrm rot="10800000">
            <a:off x="1187624" y="4149080"/>
            <a:ext cx="3384376" cy="72008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2123728" y="4221088"/>
            <a:ext cx="2448272" cy="1656184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rot="5400000">
            <a:off x="3599892" y="5193196"/>
            <a:ext cx="1944216" cy="1588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rot="10800000">
            <a:off x="4572000" y="4221088"/>
            <a:ext cx="2376264" cy="1656184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rot="10800000" flipV="1">
            <a:off x="4572000" y="4149080"/>
            <a:ext cx="3744416" cy="72008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rot="10800000" flipV="1">
            <a:off x="4572000" y="2204864"/>
            <a:ext cx="2520280" cy="2016224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rot="5400000">
            <a:off x="3419872" y="3068960"/>
            <a:ext cx="2304256" cy="1588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2195736" y="2132856"/>
            <a:ext cx="2376264" cy="216024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雲 5"/>
          <p:cNvSpPr/>
          <p:nvPr/>
        </p:nvSpPr>
        <p:spPr>
          <a:xfrm>
            <a:off x="2447764" y="3501008"/>
            <a:ext cx="4248472" cy="1584176"/>
          </a:xfrm>
          <a:prstGeom prst="cloud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</a:gradFill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</a:rPr>
              <a:t>同期処理サーバ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C:\Users\poo\Desktop\B班サーバ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9932" y="2780928"/>
            <a:ext cx="1224136" cy="1224136"/>
          </a:xfrm>
          <a:prstGeom prst="rect">
            <a:avLst/>
          </a:prstGeom>
          <a:noFill/>
        </p:spPr>
      </p:pic>
      <p:pic>
        <p:nvPicPr>
          <p:cNvPr id="8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573016"/>
            <a:ext cx="1080120" cy="1080120"/>
          </a:xfrm>
          <a:prstGeom prst="rect">
            <a:avLst/>
          </a:prstGeom>
          <a:noFill/>
        </p:spPr>
      </p:pic>
      <p:pic>
        <p:nvPicPr>
          <p:cNvPr id="12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1940" y="1268760"/>
            <a:ext cx="1080120" cy="1080120"/>
          </a:xfrm>
          <a:prstGeom prst="rect">
            <a:avLst/>
          </a:prstGeom>
          <a:noFill/>
        </p:spPr>
      </p:pic>
      <p:pic>
        <p:nvPicPr>
          <p:cNvPr id="13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1700808"/>
            <a:ext cx="1080120" cy="1080120"/>
          </a:xfrm>
          <a:prstGeom prst="rect">
            <a:avLst/>
          </a:prstGeom>
          <a:noFill/>
        </p:spPr>
      </p:pic>
      <p:pic>
        <p:nvPicPr>
          <p:cNvPr id="14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3573016"/>
            <a:ext cx="1080120" cy="1080120"/>
          </a:xfrm>
          <a:prstGeom prst="rect">
            <a:avLst/>
          </a:prstGeom>
          <a:noFill/>
        </p:spPr>
      </p:pic>
      <p:pic>
        <p:nvPicPr>
          <p:cNvPr id="15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5301208"/>
            <a:ext cx="1080120" cy="1080120"/>
          </a:xfrm>
          <a:prstGeom prst="rect">
            <a:avLst/>
          </a:prstGeom>
          <a:noFill/>
        </p:spPr>
      </p:pic>
      <p:pic>
        <p:nvPicPr>
          <p:cNvPr id="16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589240"/>
            <a:ext cx="1080120" cy="1080120"/>
          </a:xfrm>
          <a:prstGeom prst="rect">
            <a:avLst/>
          </a:prstGeom>
          <a:noFill/>
        </p:spPr>
      </p:pic>
      <p:pic>
        <p:nvPicPr>
          <p:cNvPr id="17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556792"/>
            <a:ext cx="1080120" cy="1080120"/>
          </a:xfrm>
          <a:prstGeom prst="rect">
            <a:avLst/>
          </a:prstGeom>
          <a:noFill/>
        </p:spPr>
      </p:pic>
      <p:pic>
        <p:nvPicPr>
          <p:cNvPr id="18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5301208"/>
            <a:ext cx="1080120" cy="1080120"/>
          </a:xfrm>
          <a:prstGeom prst="rect">
            <a:avLst/>
          </a:prstGeom>
          <a:noFill/>
        </p:spPr>
      </p:pic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クライアントサーバ型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539552" y="4797152"/>
            <a:ext cx="4968552" cy="16561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全ての通信は</a:t>
            </a:r>
            <a:endParaRPr kumimoji="1" lang="en-US" altLang="ja-JP" sz="3200" dirty="0" smtClean="0"/>
          </a:p>
          <a:p>
            <a:pPr algn="ctr"/>
            <a:r>
              <a:rPr lang="ja-JP" altLang="en-US" sz="3200" dirty="0" smtClean="0"/>
              <a:t>サーバを通して行う</a:t>
            </a:r>
            <a:endParaRPr kumimoji="1" lang="en-US" altLang="ja-JP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5"/>
          <p:cNvCxnSpPr/>
          <p:nvPr/>
        </p:nvCxnSpPr>
        <p:spPr>
          <a:xfrm rot="10800000" flipV="1">
            <a:off x="3923928" y="2276872"/>
            <a:ext cx="4176464" cy="72008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rot="10800000">
            <a:off x="3635897" y="3284985"/>
            <a:ext cx="4536505" cy="1080121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rot="10800000">
            <a:off x="2411760" y="3068960"/>
            <a:ext cx="4536504" cy="2808312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雲 8"/>
          <p:cNvSpPr/>
          <p:nvPr/>
        </p:nvSpPr>
        <p:spPr>
          <a:xfrm>
            <a:off x="323528" y="2348880"/>
            <a:ext cx="4248472" cy="1584176"/>
          </a:xfrm>
          <a:prstGeom prst="cloud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</a:gradFill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</a:rPr>
              <a:t>同期処理サーバ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4" descr="C:\Users\poo\Desktop\B班サーバ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628800"/>
            <a:ext cx="1224136" cy="1224136"/>
          </a:xfrm>
          <a:prstGeom prst="rect">
            <a:avLst/>
          </a:prstGeom>
          <a:noFill/>
        </p:spPr>
      </p:pic>
      <p:pic>
        <p:nvPicPr>
          <p:cNvPr id="11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5301208"/>
            <a:ext cx="1080120" cy="1080120"/>
          </a:xfrm>
          <a:prstGeom prst="rect">
            <a:avLst/>
          </a:prstGeom>
          <a:noFill/>
        </p:spPr>
      </p:pic>
      <p:sp>
        <p:nvSpPr>
          <p:cNvPr id="12" name="タイトル 41"/>
          <p:cNvSpPr txBox="1">
            <a:spLocks/>
          </p:cNvSpPr>
          <p:nvPr/>
        </p:nvSpPr>
        <p:spPr>
          <a:xfrm>
            <a:off x="86816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ja-JP" altLang="en-US" sz="4400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サーバとの通信</a:t>
            </a:r>
            <a:endParaRPr lang="ja-JP" altLang="en-US" sz="4400" dirty="0"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雲 12"/>
          <p:cNvSpPr/>
          <p:nvPr/>
        </p:nvSpPr>
        <p:spPr>
          <a:xfrm>
            <a:off x="5364088" y="4653136"/>
            <a:ext cx="1872208" cy="936104"/>
          </a:xfrm>
          <a:prstGeom prst="cloud">
            <a:avLst/>
          </a:prstGeom>
          <a:ln/>
        </p:spPr>
        <p:style>
          <a:lnRef idx="3">
            <a:schemeClr val="lt1"/>
          </a:lnRef>
          <a:fillRef idx="1003">
            <a:schemeClr val="dk2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パケット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539552" y="4797152"/>
            <a:ext cx="4968552" cy="16561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サーバとクライアントの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やりとりは全てパケット</a:t>
            </a:r>
            <a:endParaRPr kumimoji="1" lang="en-US" altLang="ja-JP" sz="3200" dirty="0" smtClean="0"/>
          </a:p>
        </p:txBody>
      </p:sp>
      <p:pic>
        <p:nvPicPr>
          <p:cNvPr id="15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1700808"/>
            <a:ext cx="1080120" cy="1080120"/>
          </a:xfrm>
          <a:prstGeom prst="rect">
            <a:avLst/>
          </a:prstGeom>
          <a:noFill/>
        </p:spPr>
      </p:pic>
      <p:pic>
        <p:nvPicPr>
          <p:cNvPr id="16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3841" y="3717033"/>
            <a:ext cx="1080120" cy="1080120"/>
          </a:xfrm>
          <a:prstGeom prst="rect">
            <a:avLst/>
          </a:prstGeom>
          <a:noFill/>
        </p:spPr>
      </p:pic>
      <p:sp>
        <p:nvSpPr>
          <p:cNvPr id="17" name="雲 16"/>
          <p:cNvSpPr/>
          <p:nvPr/>
        </p:nvSpPr>
        <p:spPr>
          <a:xfrm>
            <a:off x="4211960" y="2924944"/>
            <a:ext cx="1872208" cy="936104"/>
          </a:xfrm>
          <a:prstGeom prst="cloud">
            <a:avLst/>
          </a:prstGeom>
          <a:ln/>
        </p:spPr>
        <p:style>
          <a:lnRef idx="3">
            <a:schemeClr val="lt1"/>
          </a:lnRef>
          <a:fillRef idx="1003">
            <a:schemeClr val="dk2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パケット</a:t>
            </a:r>
          </a:p>
        </p:txBody>
      </p:sp>
      <p:sp>
        <p:nvSpPr>
          <p:cNvPr id="18" name="雲 17"/>
          <p:cNvSpPr/>
          <p:nvPr/>
        </p:nvSpPr>
        <p:spPr>
          <a:xfrm>
            <a:off x="4211960" y="1916832"/>
            <a:ext cx="1872208" cy="936104"/>
          </a:xfrm>
          <a:prstGeom prst="cloud">
            <a:avLst/>
          </a:prstGeom>
          <a:ln/>
        </p:spPr>
        <p:style>
          <a:lnRef idx="3">
            <a:schemeClr val="lt1"/>
          </a:lnRef>
          <a:fillRef idx="1003">
            <a:schemeClr val="dk2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パケット</a:t>
            </a:r>
            <a:endParaRPr kumimoji="1" lang="ja-JP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03632E-6 L -0.31493 -0.25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" y="-1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63937E-6 L 0.31493 0.0788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8.33333E-7 -3.9047E-6 L 0.29132 -0.0471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パケット</a:t>
            </a:r>
            <a:r>
              <a:rPr kumimoji="1"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一覧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8" name="表 7"/>
          <p:cNvGraphicFramePr>
            <a:graphicFrameLocks noGrp="1"/>
          </p:cNvGraphicFramePr>
          <p:nvPr/>
        </p:nvGraphicFramePr>
        <p:xfrm>
          <a:off x="287524" y="1484784"/>
          <a:ext cx="8568952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11"/>
                <a:gridCol w="3808423"/>
                <a:gridCol w="2856318"/>
              </a:tblGrid>
              <a:tr h="298832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コマンド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説明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データ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ログイン要求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システムログイン時に送信する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ログイン結果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ログインの結果を受け取る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成功 </a:t>
                      </a:r>
                      <a:r>
                        <a:rPr kumimoji="1" lang="en-US" altLang="ja-JP" b="1" dirty="0" smtClean="0"/>
                        <a:t>or </a:t>
                      </a:r>
                      <a:r>
                        <a:rPr kumimoji="1" lang="ja-JP" altLang="en-US" b="1" dirty="0" smtClean="0"/>
                        <a:t>失敗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チャット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全体チャットを通知する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ID,</a:t>
                      </a:r>
                      <a:r>
                        <a:rPr kumimoji="1" lang="ja-JP" altLang="en-US" b="1" dirty="0" smtClean="0"/>
                        <a:t>　メッセージ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配信者用チャット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配信用チャット（スレッド）を通知する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ID,</a:t>
                      </a:r>
                      <a:r>
                        <a:rPr kumimoji="1" lang="ja-JP" altLang="en-US" b="1" dirty="0" smtClean="0"/>
                        <a:t>　配信者</a:t>
                      </a:r>
                      <a:r>
                        <a:rPr kumimoji="1" lang="en-US" altLang="ja-JP" b="1" dirty="0" smtClean="0"/>
                        <a:t>ID,</a:t>
                      </a:r>
                      <a:r>
                        <a:rPr kumimoji="1" lang="ja-JP" altLang="en-US" b="1" dirty="0" smtClean="0"/>
                        <a:t>　メッセージ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アバター追加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ユーザのログインを通知する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ID,</a:t>
                      </a:r>
                      <a:r>
                        <a:rPr kumimoji="1" lang="ja-JP" altLang="en-US" b="1" dirty="0" smtClean="0"/>
                        <a:t>　位置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アバター削除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ユーザのログアウトを通知する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アバター移動</a:t>
                      </a:r>
                      <a:endParaRPr kumimoji="1" lang="en-US" altLang="ja-JP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アバターを移動させる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ID,</a:t>
                      </a:r>
                      <a:r>
                        <a:rPr kumimoji="1" lang="ja-JP" altLang="en-US" b="1" dirty="0" smtClean="0"/>
                        <a:t>　位置</a:t>
                      </a:r>
                      <a:endParaRPr kumimoji="1" lang="en-US" altLang="ja-JP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err="1" smtClean="0"/>
                        <a:t>おっおっ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「おっおっ」を通知する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配信開始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配信を開始したことを通知する</a:t>
                      </a:r>
                      <a:endParaRPr kumimoji="1" lang="en-US" altLang="ja-JP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ID,</a:t>
                      </a:r>
                      <a:r>
                        <a:rPr kumimoji="1" lang="ja-JP" altLang="en-US" b="1" dirty="0" smtClean="0"/>
                        <a:t>　タイトル</a:t>
                      </a:r>
                      <a:r>
                        <a:rPr kumimoji="1" lang="en-US" altLang="ja-JP" b="1" dirty="0" smtClean="0"/>
                        <a:t>,</a:t>
                      </a:r>
                      <a:r>
                        <a:rPr kumimoji="1" lang="ja-JP" altLang="en-US" b="1" dirty="0" smtClean="0"/>
                        <a:t>　詳細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配信終了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配信が終了したことを通知する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視聴開始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配信の視聴開始を通知する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ID,</a:t>
                      </a:r>
                      <a:r>
                        <a:rPr kumimoji="1" lang="ja-JP" altLang="en-US" b="1" dirty="0" smtClean="0"/>
                        <a:t>　配信者</a:t>
                      </a:r>
                      <a:r>
                        <a:rPr kumimoji="1" lang="en-US" altLang="ja-JP" b="1" dirty="0" smtClean="0"/>
                        <a:t>ID</a:t>
                      </a:r>
                      <a:endParaRPr kumimoji="1" lang="ja-JP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視聴終了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配信の視聴終了を通知する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/>
                        <a:t>ID</a:t>
                      </a:r>
                      <a:endParaRPr kumimoji="1" lang="ja-JP" altLang="en-US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722313" y="4406900"/>
            <a:ext cx="7772400" cy="1902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r="2000400" sy="-30000" kx="-800400" algn="bl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同期処理の流れ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r="2000400" sy="-30000" kx="-800400" algn="bl" rotWithShape="0">
                  <a:schemeClr val="tx1">
                    <a:alpha val="2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角丸四角形 14"/>
          <p:cNvSpPr/>
          <p:nvPr/>
        </p:nvSpPr>
        <p:spPr>
          <a:xfrm>
            <a:off x="251520" y="4077072"/>
            <a:ext cx="8712968" cy="2448272"/>
          </a:xfrm>
          <a:prstGeom prst="roundRect">
            <a:avLst/>
          </a:prstGeom>
          <a:noFill/>
          <a:ln w="114300">
            <a:solidFill>
              <a:srgbClr val="FF4F4F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オンデマンド型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Blip>
                <a:blip r:embed="rId4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保存された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動画」を投稿・視聴する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None/>
            </a:pP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None/>
            </a:pPr>
            <a:endParaRPr lang="en-US" altLang="ja-JP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1" indent="-342900">
              <a:buBlip>
                <a:blip r:embed="rId4"/>
              </a:buBlip>
            </a:pPr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リアルタイム型 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以降、</a:t>
            </a: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配信</a:t>
            </a:r>
            <a:r>
              <a:rPr lang="ja-JP" altLang="en-US" b="1" i="1" dirty="0" smtClean="0">
                <a:solidFill>
                  <a:srgbClr val="FF4F4F"/>
                </a:solidFill>
              </a:rPr>
              <a:t> 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>
              <a:buBlip>
                <a:blip r:embed="rId4"/>
              </a:buBlip>
            </a:pPr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リアルタイム</a:t>
            </a:r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な動画・音声」を生放送・視聴する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ストリーミング動画配信サービス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3152401"/>
            <a:ext cx="1872208" cy="553197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5589240"/>
            <a:ext cx="2214578" cy="63506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5589240"/>
            <a:ext cx="2376264" cy="62947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27" name="Picture 3" descr="F:\配信王国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78510" y="5517232"/>
            <a:ext cx="2736304" cy="762257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3848" y="3104964"/>
            <a:ext cx="2232248" cy="64807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矢印コネクタ 23"/>
          <p:cNvCxnSpPr/>
          <p:nvPr/>
        </p:nvCxnSpPr>
        <p:spPr>
          <a:xfrm rot="10800000" flipV="1">
            <a:off x="4427985" y="3933056"/>
            <a:ext cx="2376264" cy="2088232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2195736" y="3861048"/>
            <a:ext cx="2376264" cy="216024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539552" y="476672"/>
            <a:ext cx="3456000" cy="3600400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 w="44450"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ja-JP" altLang="en-US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ブラウザ</a:t>
            </a:r>
            <a:endParaRPr lang="ja-JP" altLang="en-US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076056" y="476672"/>
            <a:ext cx="3456000" cy="3600400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 w="44450"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ja-JP" altLang="en-US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ブラウザ</a:t>
            </a:r>
            <a:endParaRPr lang="ja-JP" altLang="en-US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2" name="グループ化 9"/>
          <p:cNvGrpSpPr>
            <a:grpSpLocks/>
          </p:cNvGrpSpPr>
          <p:nvPr/>
        </p:nvGrpSpPr>
        <p:grpSpPr bwMode="auto">
          <a:xfrm>
            <a:off x="1403648" y="1340768"/>
            <a:ext cx="936104" cy="1296144"/>
            <a:chOff x="1857356" y="4286256"/>
            <a:chExt cx="1257520" cy="1857388"/>
          </a:xfrm>
        </p:grpSpPr>
        <p:pic>
          <p:nvPicPr>
            <p:cNvPr id="36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" name="図 7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2996952"/>
            <a:ext cx="750872" cy="74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G:\Desktop\up003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11760" y="2996952"/>
            <a:ext cx="648072" cy="648072"/>
          </a:xfrm>
          <a:prstGeom prst="rect">
            <a:avLst/>
          </a:prstGeom>
          <a:noFill/>
        </p:spPr>
      </p:pic>
      <p:sp>
        <p:nvSpPr>
          <p:cNvPr id="19" name="雲 18"/>
          <p:cNvSpPr/>
          <p:nvPr/>
        </p:nvSpPr>
        <p:spPr>
          <a:xfrm>
            <a:off x="2447764" y="5085184"/>
            <a:ext cx="4248472" cy="1584176"/>
          </a:xfrm>
          <a:prstGeom prst="cloud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</a:gradFill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</a:rPr>
              <a:t>同期処理サーバ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20" name="Picture 4" descr="C:\Users\poo\Desktop\B班サーバ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9932" y="4365104"/>
            <a:ext cx="1224136" cy="1224136"/>
          </a:xfrm>
          <a:prstGeom prst="rect">
            <a:avLst/>
          </a:prstGeom>
          <a:noFill/>
        </p:spPr>
      </p:pic>
      <p:sp>
        <p:nvSpPr>
          <p:cNvPr id="22" name="円/楕円 21"/>
          <p:cNvSpPr/>
          <p:nvPr/>
        </p:nvSpPr>
        <p:spPr>
          <a:xfrm>
            <a:off x="6516216" y="908720"/>
            <a:ext cx="1440160" cy="1440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980728"/>
            <a:ext cx="1191449" cy="119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正方形/長方形 15"/>
          <p:cNvSpPr/>
          <p:nvPr/>
        </p:nvSpPr>
        <p:spPr>
          <a:xfrm>
            <a:off x="1331640" y="3789040"/>
            <a:ext cx="1800200" cy="50405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ユーザＡ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6012160" y="3789040"/>
            <a:ext cx="1800200" cy="50405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ユーザＢ</a:t>
            </a:r>
          </a:p>
        </p:txBody>
      </p:sp>
      <p:sp>
        <p:nvSpPr>
          <p:cNvPr id="41" name="雲 40"/>
          <p:cNvSpPr/>
          <p:nvPr/>
        </p:nvSpPr>
        <p:spPr>
          <a:xfrm>
            <a:off x="5292080" y="2204864"/>
            <a:ext cx="3024336" cy="1368152"/>
          </a:xfrm>
          <a:prstGeom prst="cloud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/>
              <a:t>ログインパケッ</a:t>
            </a:r>
            <a:r>
              <a:rPr lang="ja-JP" altLang="en-US" sz="2000" dirty="0" smtClean="0"/>
              <a:t>ト</a:t>
            </a:r>
            <a:endParaRPr kumimoji="1" lang="ja-JP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07308E-6 L -0.2441 0.3933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41" grpId="0" animBg="1"/>
      <p:bldP spid="4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線矢印コネクタ 21"/>
          <p:cNvCxnSpPr/>
          <p:nvPr/>
        </p:nvCxnSpPr>
        <p:spPr>
          <a:xfrm rot="10800000" flipV="1">
            <a:off x="4427985" y="3933056"/>
            <a:ext cx="2376264" cy="2088232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2195736" y="3861048"/>
            <a:ext cx="2376264" cy="216024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雲 18"/>
          <p:cNvSpPr/>
          <p:nvPr/>
        </p:nvSpPr>
        <p:spPr>
          <a:xfrm>
            <a:off x="2447764" y="5085184"/>
            <a:ext cx="4248472" cy="1584176"/>
          </a:xfrm>
          <a:prstGeom prst="cloud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</a:gradFill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</a:rPr>
              <a:t>同期処理サーバ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20" name="Picture 4" descr="C:\Users\poo\Desktop\B班サーバ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9932" y="4365104"/>
            <a:ext cx="1224136" cy="1224136"/>
          </a:xfrm>
          <a:prstGeom prst="rect">
            <a:avLst/>
          </a:prstGeom>
          <a:noFill/>
        </p:spPr>
      </p:pic>
      <p:sp>
        <p:nvSpPr>
          <p:cNvPr id="17" name="正方形/長方形 16"/>
          <p:cNvSpPr/>
          <p:nvPr/>
        </p:nvSpPr>
        <p:spPr>
          <a:xfrm>
            <a:off x="539552" y="476672"/>
            <a:ext cx="3456000" cy="3600400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 w="44450"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ja-JP" altLang="en-US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ブラウザ</a:t>
            </a:r>
            <a:endParaRPr lang="ja-JP" altLang="en-US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076056" y="476672"/>
            <a:ext cx="3456000" cy="3600400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 w="44450"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ja-JP" altLang="en-US" sz="4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ブラウザ</a:t>
            </a:r>
          </a:p>
        </p:txBody>
      </p:sp>
      <p:grpSp>
        <p:nvGrpSpPr>
          <p:cNvPr id="2" name="グループ化 9"/>
          <p:cNvGrpSpPr>
            <a:grpSpLocks/>
          </p:cNvGrpSpPr>
          <p:nvPr/>
        </p:nvGrpSpPr>
        <p:grpSpPr bwMode="auto">
          <a:xfrm>
            <a:off x="1403648" y="1340768"/>
            <a:ext cx="936104" cy="1296144"/>
            <a:chOff x="1857356" y="4286256"/>
            <a:chExt cx="1257520" cy="1857388"/>
          </a:xfrm>
        </p:grpSpPr>
        <p:pic>
          <p:nvPicPr>
            <p:cNvPr id="36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" name="図 7" descr="chara2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2996952"/>
            <a:ext cx="750872" cy="74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G:\Desktop\up00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2996952"/>
            <a:ext cx="648072" cy="648072"/>
          </a:xfrm>
          <a:prstGeom prst="rect">
            <a:avLst/>
          </a:prstGeom>
          <a:noFill/>
        </p:spPr>
      </p:pic>
      <p:pic>
        <p:nvPicPr>
          <p:cNvPr id="25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980728"/>
            <a:ext cx="1191449" cy="119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正方形/長方形 14"/>
          <p:cNvSpPr/>
          <p:nvPr/>
        </p:nvSpPr>
        <p:spPr>
          <a:xfrm>
            <a:off x="1331640" y="3789040"/>
            <a:ext cx="1800200" cy="50405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ユーザＡ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012160" y="3789040"/>
            <a:ext cx="1800200" cy="50405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ユーザＢ</a:t>
            </a:r>
          </a:p>
        </p:txBody>
      </p:sp>
      <p:sp>
        <p:nvSpPr>
          <p:cNvPr id="23" name="雲 22"/>
          <p:cNvSpPr/>
          <p:nvPr/>
        </p:nvSpPr>
        <p:spPr>
          <a:xfrm>
            <a:off x="3347864" y="4653136"/>
            <a:ext cx="3024336" cy="1368152"/>
          </a:xfrm>
          <a:prstGeom prst="cloud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/>
              <a:t>アバター追加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パケット</a:t>
            </a:r>
            <a:endParaRPr kumimoji="1" lang="ja-JP" altLang="en-US" sz="2000" dirty="0" smtClean="0"/>
          </a:p>
        </p:txBody>
      </p:sp>
      <p:sp>
        <p:nvSpPr>
          <p:cNvPr id="21" name="雲 20"/>
          <p:cNvSpPr/>
          <p:nvPr/>
        </p:nvSpPr>
        <p:spPr>
          <a:xfrm>
            <a:off x="3347864" y="4653136"/>
            <a:ext cx="3024336" cy="1368152"/>
          </a:xfrm>
          <a:prstGeom prst="cloud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/>
              <a:t>アバター追加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パケット</a:t>
            </a:r>
            <a:endParaRPr kumimoji="1" lang="ja-JP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14061E-7 L -0.27552 -0.372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" y="-1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14061E-7 L 0.23629 -0.361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" y="-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2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矢印コネクタ 31"/>
          <p:cNvCxnSpPr/>
          <p:nvPr/>
        </p:nvCxnSpPr>
        <p:spPr>
          <a:xfrm rot="10800000" flipV="1">
            <a:off x="4427985" y="3933056"/>
            <a:ext cx="2376264" cy="2088232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2195736" y="3861048"/>
            <a:ext cx="2376264" cy="216024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539552" y="476672"/>
            <a:ext cx="3456000" cy="3600400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 w="44450"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ja-JP" altLang="en-US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ブラウザ</a:t>
            </a:r>
            <a:endParaRPr lang="ja-JP" altLang="en-US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076056" y="476672"/>
            <a:ext cx="3456000" cy="3600400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 w="44450"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ja-JP" altLang="en-US" sz="4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ブラウザ</a:t>
            </a:r>
          </a:p>
        </p:txBody>
      </p:sp>
      <p:grpSp>
        <p:nvGrpSpPr>
          <p:cNvPr id="2" name="グループ化 9"/>
          <p:cNvGrpSpPr>
            <a:grpSpLocks/>
          </p:cNvGrpSpPr>
          <p:nvPr/>
        </p:nvGrpSpPr>
        <p:grpSpPr bwMode="auto">
          <a:xfrm>
            <a:off x="1403648" y="1340768"/>
            <a:ext cx="936104" cy="1296144"/>
            <a:chOff x="1857356" y="4286256"/>
            <a:chExt cx="1257520" cy="1857388"/>
          </a:xfrm>
        </p:grpSpPr>
        <p:pic>
          <p:nvPicPr>
            <p:cNvPr id="36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" name="図 7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2996952"/>
            <a:ext cx="750872" cy="74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G:\Desktop\up003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11760" y="2996952"/>
            <a:ext cx="648072" cy="648072"/>
          </a:xfrm>
          <a:prstGeom prst="rect">
            <a:avLst/>
          </a:prstGeom>
          <a:noFill/>
        </p:spPr>
      </p:pic>
      <p:pic>
        <p:nvPicPr>
          <p:cNvPr id="19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0232" y="980728"/>
            <a:ext cx="1191449" cy="119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円/楕円 19"/>
          <p:cNvSpPr/>
          <p:nvPr/>
        </p:nvSpPr>
        <p:spPr>
          <a:xfrm>
            <a:off x="2339752" y="908720"/>
            <a:ext cx="1440160" cy="1440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1052736"/>
            <a:ext cx="1191449" cy="119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雲 20"/>
          <p:cNvSpPr/>
          <p:nvPr/>
        </p:nvSpPr>
        <p:spPr>
          <a:xfrm>
            <a:off x="2447764" y="5085184"/>
            <a:ext cx="4248472" cy="1584176"/>
          </a:xfrm>
          <a:prstGeom prst="cloud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</a:gradFill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</a:rPr>
              <a:t>同期処理サーバ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22" name="Picture 4" descr="C:\Users\poo\Desktop\B班サーバ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9932" y="4365104"/>
            <a:ext cx="1224136" cy="1224136"/>
          </a:xfrm>
          <a:prstGeom prst="rect">
            <a:avLst/>
          </a:prstGeom>
          <a:noFill/>
        </p:spPr>
      </p:pic>
      <p:sp>
        <p:nvSpPr>
          <p:cNvPr id="16" name="正方形/長方形 15"/>
          <p:cNvSpPr/>
          <p:nvPr/>
        </p:nvSpPr>
        <p:spPr>
          <a:xfrm>
            <a:off x="1331640" y="3789040"/>
            <a:ext cx="1800200" cy="50405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ユーザＡ</a:t>
            </a:r>
          </a:p>
        </p:txBody>
      </p:sp>
      <p:sp>
        <p:nvSpPr>
          <p:cNvPr id="24" name="円/楕円 23"/>
          <p:cNvSpPr/>
          <p:nvPr/>
        </p:nvSpPr>
        <p:spPr>
          <a:xfrm>
            <a:off x="5076056" y="1772816"/>
            <a:ext cx="2232248" cy="237626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9"/>
          <p:cNvGrpSpPr>
            <a:grpSpLocks/>
          </p:cNvGrpSpPr>
          <p:nvPr/>
        </p:nvGrpSpPr>
        <p:grpSpPr bwMode="auto">
          <a:xfrm>
            <a:off x="5652120" y="1268760"/>
            <a:ext cx="936104" cy="1296144"/>
            <a:chOff x="1857356" y="4286256"/>
            <a:chExt cx="1257520" cy="1857388"/>
          </a:xfrm>
        </p:grpSpPr>
        <p:pic>
          <p:nvPicPr>
            <p:cNvPr id="27" name="Picture 4" descr="C:\Users\hamarabo\Desktop\Chara\わる\waru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71670" y="5214950"/>
              <a:ext cx="928695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" descr="C:\Users\hamarabo\Desktop\stream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7356" y="4286256"/>
              <a:ext cx="1257520" cy="145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9" name="Picture 2" descr="G:\Desktop\up003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2924944"/>
            <a:ext cx="648072" cy="648072"/>
          </a:xfrm>
          <a:prstGeom prst="rect">
            <a:avLst/>
          </a:prstGeom>
          <a:noFill/>
        </p:spPr>
      </p:pic>
      <p:pic>
        <p:nvPicPr>
          <p:cNvPr id="30" name="図 7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924944"/>
            <a:ext cx="750872" cy="74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正方形/長方形 22"/>
          <p:cNvSpPr/>
          <p:nvPr/>
        </p:nvSpPr>
        <p:spPr>
          <a:xfrm>
            <a:off x="6012160" y="3789040"/>
            <a:ext cx="1800200" cy="50405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ユーザＢ</a:t>
            </a:r>
          </a:p>
        </p:txBody>
      </p:sp>
      <p:sp>
        <p:nvSpPr>
          <p:cNvPr id="31" name="雲 30"/>
          <p:cNvSpPr/>
          <p:nvPr/>
        </p:nvSpPr>
        <p:spPr>
          <a:xfrm>
            <a:off x="5508104" y="2132856"/>
            <a:ext cx="3024336" cy="1368152"/>
          </a:xfrm>
          <a:prstGeom prst="cloud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/>
              <a:t>アバター追加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パケット</a:t>
            </a:r>
            <a:endParaRPr kumimoji="1" lang="ja-JP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722313" y="4406900"/>
            <a:ext cx="7772400" cy="1902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r="2000400" sy="-30000" kx="-800400" algn="bl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動画通信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r="2000400" sy="-30000" kx="-800400" algn="bl" rotWithShape="0">
                  <a:schemeClr val="tx1">
                    <a:alpha val="2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矢印コネクタ 26"/>
          <p:cNvCxnSpPr/>
          <p:nvPr/>
        </p:nvCxnSpPr>
        <p:spPr>
          <a:xfrm rot="5400000" flipH="1" flipV="1">
            <a:off x="467544" y="4077072"/>
            <a:ext cx="3456384" cy="1588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2411760" y="1844824"/>
            <a:ext cx="1872208" cy="216024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rot="16200000" flipV="1">
            <a:off x="647564" y="4689140"/>
            <a:ext cx="1728192" cy="936104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2195736" y="6021288"/>
            <a:ext cx="2088232" cy="288032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4644008" y="4293096"/>
            <a:ext cx="3168352" cy="1800200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4788024" y="1844824"/>
            <a:ext cx="1944216" cy="432048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 rot="5400000" flipH="1" flipV="1">
            <a:off x="5219278" y="4149080"/>
            <a:ext cx="3313162" cy="794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rot="5400000" flipH="1" flipV="1">
            <a:off x="7020272" y="4653136"/>
            <a:ext cx="1224136" cy="792088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flipV="1">
            <a:off x="1187624" y="1988840"/>
            <a:ext cx="3312368" cy="2016224"/>
          </a:xfrm>
          <a:prstGeom prst="straightConnector1">
            <a:avLst/>
          </a:prstGeom>
          <a:ln w="1016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雲 5"/>
          <p:cNvSpPr/>
          <p:nvPr/>
        </p:nvSpPr>
        <p:spPr>
          <a:xfrm>
            <a:off x="2447764" y="3501008"/>
            <a:ext cx="4248472" cy="1584176"/>
          </a:xfrm>
          <a:prstGeom prst="cloud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</a:gradFill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</a:rPr>
              <a:t>同期処理サーバ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C:\Users\poo\Desktop\B班サーバ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9932" y="2780928"/>
            <a:ext cx="1224136" cy="1224136"/>
          </a:xfrm>
          <a:prstGeom prst="rect">
            <a:avLst/>
          </a:prstGeom>
          <a:noFill/>
        </p:spPr>
      </p:pic>
      <p:pic>
        <p:nvPicPr>
          <p:cNvPr id="8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573016"/>
            <a:ext cx="1080120" cy="1080120"/>
          </a:xfrm>
          <a:prstGeom prst="rect">
            <a:avLst/>
          </a:prstGeom>
          <a:noFill/>
        </p:spPr>
      </p:pic>
      <p:pic>
        <p:nvPicPr>
          <p:cNvPr id="12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1940" y="1268760"/>
            <a:ext cx="1080120" cy="1080120"/>
          </a:xfrm>
          <a:prstGeom prst="rect">
            <a:avLst/>
          </a:prstGeom>
          <a:noFill/>
        </p:spPr>
      </p:pic>
      <p:pic>
        <p:nvPicPr>
          <p:cNvPr id="13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1700808"/>
            <a:ext cx="1080120" cy="1080120"/>
          </a:xfrm>
          <a:prstGeom prst="rect">
            <a:avLst/>
          </a:prstGeom>
          <a:noFill/>
        </p:spPr>
      </p:pic>
      <p:pic>
        <p:nvPicPr>
          <p:cNvPr id="14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3573016"/>
            <a:ext cx="1080120" cy="1080120"/>
          </a:xfrm>
          <a:prstGeom prst="rect">
            <a:avLst/>
          </a:prstGeom>
          <a:noFill/>
        </p:spPr>
      </p:pic>
      <p:pic>
        <p:nvPicPr>
          <p:cNvPr id="15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5301208"/>
            <a:ext cx="1080120" cy="1080120"/>
          </a:xfrm>
          <a:prstGeom prst="rect">
            <a:avLst/>
          </a:prstGeom>
          <a:noFill/>
        </p:spPr>
      </p:pic>
      <p:pic>
        <p:nvPicPr>
          <p:cNvPr id="16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589240"/>
            <a:ext cx="1080120" cy="1080120"/>
          </a:xfrm>
          <a:prstGeom prst="rect">
            <a:avLst/>
          </a:prstGeom>
          <a:noFill/>
        </p:spPr>
      </p:pic>
      <p:pic>
        <p:nvPicPr>
          <p:cNvPr id="17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556792"/>
            <a:ext cx="1080120" cy="1080120"/>
          </a:xfrm>
          <a:prstGeom prst="rect">
            <a:avLst/>
          </a:prstGeom>
          <a:noFill/>
        </p:spPr>
      </p:pic>
      <p:pic>
        <p:nvPicPr>
          <p:cNvPr id="18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5301208"/>
            <a:ext cx="1080120" cy="1080120"/>
          </a:xfrm>
          <a:prstGeom prst="rect">
            <a:avLst/>
          </a:prstGeom>
          <a:noFill/>
        </p:spPr>
      </p:pic>
      <p:sp>
        <p:nvSpPr>
          <p:cNvPr id="23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ネットワーク</a:t>
            </a:r>
            <a:endParaRPr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251520" y="4869160"/>
            <a:ext cx="2736304" cy="100811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/>
              <a:t>P2P</a:t>
            </a:r>
            <a:r>
              <a:rPr kumimoji="1" lang="ja-JP" altLang="en-US" sz="4800" dirty="0" smtClean="0"/>
              <a:t>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ja-JP" b="1" dirty="0" smtClean="0">
                <a:solidFill>
                  <a:srgbClr val="FF4F4F"/>
                </a:solidFill>
              </a:rPr>
              <a:t>RTMFP(Real Time Media Flow Protocol)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を利用　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ブラウザ（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Flash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）間での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P2P 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の通信を実現する</a:t>
            </a:r>
            <a:endParaRPr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UDP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を利用すること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で、通信の遅延が少ない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4074784" y="2357430"/>
            <a:ext cx="857256" cy="639522"/>
          </a:xfrm>
          <a:prstGeom prst="downArrow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FF4F4F"/>
              </a:gs>
              <a:gs pos="100000">
                <a:srgbClr val="FF9393"/>
              </a:gs>
            </a:gsLst>
            <a:lin ang="16200000" scaled="1"/>
            <a:tileRect/>
          </a:gradFill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02840" y="2697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P2P</a:t>
            </a:r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通信を実現するために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8299" y="4221088"/>
            <a:ext cx="5357997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05680" y="1268760"/>
            <a:ext cx="8686800" cy="122413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接続先の</a:t>
            </a:r>
            <a:r>
              <a:rPr lang="en-US" altLang="ja-JP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アドレスを</a:t>
            </a:r>
            <a:endParaRPr lang="en-US" altLang="ja-JP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kumimoji="1" lang="ja-JP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　　　　　　</a:t>
            </a:r>
            <a:r>
              <a:rPr kumimoji="1" lang="en-US" altLang="ja-JP" sz="4000" b="1" dirty="0" smtClean="0">
                <a:solidFill>
                  <a:srgbClr val="FF4F4F"/>
                </a:solidFill>
              </a:rPr>
              <a:t>Stratus</a:t>
            </a:r>
            <a:r>
              <a:rPr kumimoji="1" lang="ja-JP" altLang="en-US" sz="4000" b="1" dirty="0" smtClean="0">
                <a:solidFill>
                  <a:srgbClr val="FF4F4F"/>
                </a:solidFill>
              </a:rPr>
              <a:t>サーバ</a:t>
            </a:r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が管理している</a:t>
            </a:r>
            <a:endParaRPr kumimoji="1" lang="ja-JP" altLang="en-US" sz="4000" dirty="0"/>
          </a:p>
        </p:txBody>
      </p:sp>
      <p:sp>
        <p:nvSpPr>
          <p:cNvPr id="12" name="雲 11"/>
          <p:cNvSpPr/>
          <p:nvPr/>
        </p:nvSpPr>
        <p:spPr>
          <a:xfrm>
            <a:off x="5292080" y="3573016"/>
            <a:ext cx="3153605" cy="1017271"/>
          </a:xfrm>
          <a:prstGeom prst="cloud">
            <a:avLst/>
          </a:prstGeom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Stratus</a:t>
            </a:r>
            <a:r>
              <a:rPr lang="ja-JP" altLang="en-US" sz="2400" dirty="0" smtClean="0"/>
              <a:t>サーバ</a:t>
            </a:r>
            <a:endParaRPr kumimoji="1" lang="ja-JP" altLang="en-US" sz="2400" dirty="0"/>
          </a:p>
        </p:txBody>
      </p:sp>
      <p:pic>
        <p:nvPicPr>
          <p:cNvPr id="13" name="Picture 3" descr="C:\Users\poo\Desktop\B班サーバ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708920"/>
            <a:ext cx="798459" cy="1224136"/>
          </a:xfrm>
          <a:prstGeom prst="rect">
            <a:avLst/>
          </a:prstGeom>
          <a:noFill/>
        </p:spPr>
      </p:pic>
      <p:pic>
        <p:nvPicPr>
          <p:cNvPr id="100354" name="Picture 2" descr="http://pasokonsikaku.com/img/k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5085184"/>
            <a:ext cx="1512168" cy="1512168"/>
          </a:xfrm>
          <a:prstGeom prst="rect">
            <a:avLst/>
          </a:prstGeom>
          <a:noFill/>
        </p:spPr>
      </p:pic>
      <p:pic>
        <p:nvPicPr>
          <p:cNvPr id="16" name="Picture 2" descr="C:\Users\poo\Downloads\pc50\pc50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5157192"/>
            <a:ext cx="1444357" cy="1368152"/>
          </a:xfrm>
          <a:prstGeom prst="rect">
            <a:avLst/>
          </a:prstGeom>
          <a:noFill/>
        </p:spPr>
      </p:pic>
      <p:cxnSp>
        <p:nvCxnSpPr>
          <p:cNvPr id="17" name="直線矢印コネクタ 16"/>
          <p:cNvCxnSpPr/>
          <p:nvPr/>
        </p:nvCxnSpPr>
        <p:spPr>
          <a:xfrm flipV="1">
            <a:off x="1763688" y="4221088"/>
            <a:ext cx="3168352" cy="1152128"/>
          </a:xfrm>
          <a:prstGeom prst="straightConnector1">
            <a:avLst/>
          </a:prstGeom>
          <a:ln w="165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971600" y="3573016"/>
            <a:ext cx="2272336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3200" dirty="0" smtClean="0"/>
              <a:t>IP</a:t>
            </a:r>
            <a:r>
              <a:rPr lang="ja-JP" altLang="en-US" sz="3200" dirty="0" smtClean="0"/>
              <a:t>アドレスの</a:t>
            </a:r>
            <a:endParaRPr lang="en-US" altLang="ja-JP" sz="3200" dirty="0" smtClean="0"/>
          </a:p>
          <a:p>
            <a:r>
              <a:rPr lang="ja-JP" altLang="en-US" sz="3200" dirty="0" smtClean="0"/>
              <a:t>問い合わせ</a:t>
            </a:r>
            <a:endParaRPr lang="ja-JP" altLang="en-US" sz="3200" dirty="0"/>
          </a:p>
        </p:txBody>
      </p:sp>
      <p:cxnSp>
        <p:nvCxnSpPr>
          <p:cNvPr id="21" name="直線矢印コネクタ 20"/>
          <p:cNvCxnSpPr/>
          <p:nvPr/>
        </p:nvCxnSpPr>
        <p:spPr>
          <a:xfrm rot="10800000" flipV="1">
            <a:off x="1691680" y="4293096"/>
            <a:ext cx="3024336" cy="1080120"/>
          </a:xfrm>
          <a:prstGeom prst="straightConnector1">
            <a:avLst/>
          </a:prstGeom>
          <a:ln w="1651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2051720" y="3861048"/>
            <a:ext cx="122413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ja-JP" altLang="en-US" sz="3600" dirty="0" smtClean="0"/>
              <a:t>応答</a:t>
            </a:r>
            <a:endParaRPr lang="ja-JP" altLang="en-US" sz="3600" dirty="0"/>
          </a:p>
        </p:txBody>
      </p:sp>
      <p:cxnSp>
        <p:nvCxnSpPr>
          <p:cNvPr id="27" name="直線矢印コネクタ 26"/>
          <p:cNvCxnSpPr>
            <a:stCxn id="16" idx="3"/>
            <a:endCxn id="100354" idx="1"/>
          </p:cNvCxnSpPr>
          <p:nvPr/>
        </p:nvCxnSpPr>
        <p:spPr>
          <a:xfrm>
            <a:off x="1911901" y="5841268"/>
            <a:ext cx="2660099" cy="1588"/>
          </a:xfrm>
          <a:prstGeom prst="straightConnector1">
            <a:avLst/>
          </a:prstGeom>
          <a:ln w="165100" cmpd="dbl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2699792" y="4797152"/>
            <a:ext cx="110799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sz="3600" dirty="0" smtClean="0"/>
              <a:t>接続</a:t>
            </a:r>
            <a:endParaRPr lang="ja-JP" altLang="en-US" sz="3600" dirty="0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Stratus</a:t>
            </a:r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サーバ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 animBg="1"/>
      <p:bldP spid="22" grpId="1" animBg="1"/>
      <p:bldP spid="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/>
        </p:nvCxnSpPr>
        <p:spPr>
          <a:xfrm rot="16200000" flipH="1">
            <a:off x="5228456" y="3221360"/>
            <a:ext cx="2295872" cy="20078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683568" y="1412776"/>
            <a:ext cx="7787208" cy="13247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複数のクライアントの集合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r>
              <a:rPr kumimoji="1" lang="ja-JP" altLang="en-US" b="1" dirty="0" smtClean="0">
                <a:solidFill>
                  <a:srgbClr val="FF4F4F"/>
                </a:solidFill>
              </a:rPr>
              <a:t>グループ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」を管理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3203848" y="5085184"/>
            <a:ext cx="4464496" cy="1772816"/>
          </a:xfrm>
          <a:prstGeom prst="ellipse">
            <a:avLst/>
          </a:prstGeom>
          <a:gradFill>
            <a:gsLst>
              <a:gs pos="0">
                <a:srgbClr val="002060">
                  <a:alpha val="75000"/>
                </a:srgbClr>
              </a:gs>
              <a:gs pos="50000">
                <a:schemeClr val="accent5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 w="44450"/>
          <a:scene3d>
            <a:camera prst="perspectiveRelaxed"/>
            <a:lightRig rig="threePt" dir="t"/>
          </a:scene3d>
          <a:sp3d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endParaRPr kumimoji="1" lang="ja-JP" alt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7" name="直線コネクタ 6"/>
          <p:cNvCxnSpPr/>
          <p:nvPr/>
        </p:nvCxnSpPr>
        <p:spPr>
          <a:xfrm rot="5400000">
            <a:off x="3419872" y="3645024"/>
            <a:ext cx="2592288" cy="100811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rot="16200000" flipH="1">
            <a:off x="3995936" y="4149080"/>
            <a:ext cx="2520280" cy="72008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rot="16200000" flipH="1">
            <a:off x="4644008" y="3501008"/>
            <a:ext cx="2448272" cy="129614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6" descr="http://benriya.bestshop.jp/gazo_2/pp_slimpc1_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5301208"/>
            <a:ext cx="864096" cy="864096"/>
          </a:xfrm>
          <a:prstGeom prst="rect">
            <a:avLst/>
          </a:prstGeom>
          <a:noFill/>
        </p:spPr>
      </p:pic>
      <p:pic>
        <p:nvPicPr>
          <p:cNvPr id="12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5013176"/>
            <a:ext cx="864096" cy="864096"/>
          </a:xfrm>
          <a:prstGeom prst="rect">
            <a:avLst/>
          </a:prstGeom>
          <a:noFill/>
        </p:spPr>
      </p:pic>
      <p:pic>
        <p:nvPicPr>
          <p:cNvPr id="13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5013176"/>
            <a:ext cx="864096" cy="864096"/>
          </a:xfrm>
          <a:prstGeom prst="rect">
            <a:avLst/>
          </a:prstGeom>
          <a:noFill/>
        </p:spPr>
      </p:pic>
      <p:cxnSp>
        <p:nvCxnSpPr>
          <p:cNvPr id="14" name="直線矢印コネクタ 13"/>
          <p:cNvCxnSpPr/>
          <p:nvPr/>
        </p:nvCxnSpPr>
        <p:spPr>
          <a:xfrm flipV="1">
            <a:off x="4427984" y="5589240"/>
            <a:ext cx="504056" cy="216024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endCxn id="22" idx="1"/>
          </p:cNvCxnSpPr>
          <p:nvPr/>
        </p:nvCxnSpPr>
        <p:spPr>
          <a:xfrm rot="16200000" flipH="1">
            <a:off x="5472100" y="5625244"/>
            <a:ext cx="576064" cy="504056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5652120" y="6309320"/>
            <a:ext cx="576064" cy="7200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580112" y="5517232"/>
            <a:ext cx="576064" cy="7200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rot="16200000" flipH="1">
            <a:off x="3779912" y="4365104"/>
            <a:ext cx="3096344" cy="21602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rot="16200000" flipH="1">
            <a:off x="4283968" y="3789040"/>
            <a:ext cx="3240360" cy="136815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2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5733256"/>
            <a:ext cx="864096" cy="864096"/>
          </a:xfrm>
          <a:prstGeom prst="rect">
            <a:avLst/>
          </a:prstGeom>
          <a:noFill/>
        </p:spPr>
      </p:pic>
      <p:pic>
        <p:nvPicPr>
          <p:cNvPr id="23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5733256"/>
            <a:ext cx="864096" cy="864096"/>
          </a:xfrm>
          <a:prstGeom prst="rect">
            <a:avLst/>
          </a:prstGeom>
          <a:noFill/>
        </p:spPr>
      </p:pic>
      <p:sp>
        <p:nvSpPr>
          <p:cNvPr id="4" name="雲 3"/>
          <p:cNvSpPr/>
          <p:nvPr/>
        </p:nvSpPr>
        <p:spPr>
          <a:xfrm>
            <a:off x="4082691" y="2780928"/>
            <a:ext cx="3153605" cy="1017271"/>
          </a:xfrm>
          <a:prstGeom prst="cloud">
            <a:avLst/>
          </a:prstGeom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Stratus</a:t>
            </a:r>
            <a:r>
              <a:rPr lang="ja-JP" altLang="en-US" sz="2400" dirty="0" smtClean="0"/>
              <a:t>サーバ</a:t>
            </a:r>
            <a:endParaRPr kumimoji="1" lang="ja-JP" altLang="en-US" sz="2400" dirty="0"/>
          </a:p>
        </p:txBody>
      </p:sp>
      <p:pic>
        <p:nvPicPr>
          <p:cNvPr id="5" name="Picture 3" descr="C:\Users\poo\Desktop\B班サーバ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1988840"/>
            <a:ext cx="798459" cy="1224136"/>
          </a:xfrm>
          <a:prstGeom prst="rect">
            <a:avLst/>
          </a:prstGeom>
          <a:noFill/>
        </p:spPr>
      </p:pic>
      <p:cxnSp>
        <p:nvCxnSpPr>
          <p:cNvPr id="24" name="直線矢印コネクタ 23"/>
          <p:cNvCxnSpPr>
            <a:endCxn id="23" idx="1"/>
          </p:cNvCxnSpPr>
          <p:nvPr/>
        </p:nvCxnSpPr>
        <p:spPr>
          <a:xfrm>
            <a:off x="4427984" y="6021288"/>
            <a:ext cx="432048" cy="144016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6" name="Picture 2" descr="http://pasokonsikaku.com/img/k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5373216"/>
            <a:ext cx="1080120" cy="1080120"/>
          </a:xfrm>
          <a:prstGeom prst="rect">
            <a:avLst/>
          </a:prstGeom>
          <a:noFill/>
        </p:spPr>
      </p:pic>
      <p:sp>
        <p:nvSpPr>
          <p:cNvPr id="27" name="正方形/長方形 26"/>
          <p:cNvSpPr/>
          <p:nvPr/>
        </p:nvSpPr>
        <p:spPr>
          <a:xfrm>
            <a:off x="251520" y="2996952"/>
            <a:ext cx="3528392" cy="6480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グループに接続</a:t>
            </a:r>
            <a:r>
              <a:rPr kumimoji="1" lang="ja-JP" altLang="en-US" sz="2800" dirty="0" smtClean="0"/>
              <a:t>要求</a:t>
            </a:r>
            <a:endParaRPr kumimoji="1" lang="ja-JP" altLang="en-US" sz="2800" dirty="0"/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2195736" y="3789040"/>
            <a:ext cx="1872208" cy="1440160"/>
          </a:xfrm>
          <a:prstGeom prst="straightConnector1">
            <a:avLst/>
          </a:prstGeom>
          <a:ln w="12700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50" name="Picture 2" descr="C:\Users\poo\Desktop\imageskeleton84\PC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20272" y="5013176"/>
            <a:ext cx="1095375" cy="1095375"/>
          </a:xfrm>
          <a:prstGeom prst="rect">
            <a:avLst/>
          </a:prstGeom>
          <a:noFill/>
        </p:spPr>
      </p:pic>
      <p:cxnSp>
        <p:nvCxnSpPr>
          <p:cNvPr id="36" name="直線矢印コネクタ 35"/>
          <p:cNvCxnSpPr/>
          <p:nvPr/>
        </p:nvCxnSpPr>
        <p:spPr>
          <a:xfrm flipV="1">
            <a:off x="6804248" y="6021288"/>
            <a:ext cx="432048" cy="288032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6660232" y="5661248"/>
            <a:ext cx="432048" cy="144016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円/楕円 40"/>
          <p:cNvSpPr/>
          <p:nvPr/>
        </p:nvSpPr>
        <p:spPr>
          <a:xfrm>
            <a:off x="6623720" y="4005064"/>
            <a:ext cx="1836712" cy="72008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接続</a:t>
            </a:r>
            <a:endParaRPr kumimoji="1" lang="ja-JP" altLang="en-US" sz="4000" dirty="0"/>
          </a:p>
        </p:txBody>
      </p:sp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Stratus</a:t>
            </a:r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サーバ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79512" y="2852936"/>
            <a:ext cx="5328592" cy="16561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/>
              <a:t>P2P</a:t>
            </a:r>
            <a:r>
              <a:rPr kumimoji="1" lang="ja-JP" altLang="en-US" sz="3200" dirty="0" smtClean="0"/>
              <a:t>ネットワークが構築され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グループごとに通信が出来る</a:t>
            </a:r>
            <a:endParaRPr kumimoji="1" lang="ja-JP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41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円/楕円 7"/>
          <p:cNvSpPr/>
          <p:nvPr/>
        </p:nvSpPr>
        <p:spPr>
          <a:xfrm>
            <a:off x="2339752" y="5085184"/>
            <a:ext cx="4464496" cy="1772816"/>
          </a:xfrm>
          <a:prstGeom prst="ellipse">
            <a:avLst/>
          </a:prstGeom>
          <a:gradFill>
            <a:gsLst>
              <a:gs pos="0">
                <a:srgbClr val="002060">
                  <a:alpha val="75000"/>
                </a:srgbClr>
              </a:gs>
              <a:gs pos="50000">
                <a:schemeClr val="accent5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 w="44450"/>
          <a:scene3d>
            <a:camera prst="perspectiveRelaxed"/>
            <a:lightRig rig="threePt" dir="t"/>
          </a:scene3d>
          <a:sp3d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endParaRPr kumimoji="1" lang="ja-JP" alt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48" name="直線コネクタ 47"/>
          <p:cNvCxnSpPr/>
          <p:nvPr/>
        </p:nvCxnSpPr>
        <p:spPr>
          <a:xfrm rot="10800000" flipV="1">
            <a:off x="971600" y="2636912"/>
            <a:ext cx="2088232" cy="158417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 rot="5400000">
            <a:off x="1929898" y="2974758"/>
            <a:ext cx="1368152" cy="83647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 rot="5400000">
            <a:off x="2096108" y="3465004"/>
            <a:ext cx="1791816" cy="15240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395536" y="3861048"/>
            <a:ext cx="3168352" cy="1152128"/>
          </a:xfrm>
          <a:prstGeom prst="ellipse">
            <a:avLst/>
          </a:prstGeom>
          <a:gradFill>
            <a:gsLst>
              <a:gs pos="0">
                <a:srgbClr val="002060">
                  <a:alpha val="75000"/>
                </a:srgbClr>
              </a:gs>
              <a:gs pos="50000">
                <a:schemeClr val="accent5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 w="44450"/>
          <a:scene3d>
            <a:camera prst="perspectiveRelaxed"/>
            <a:lightRig rig="threePt" dir="t"/>
          </a:scene3d>
          <a:sp3d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54" name="Picture 6" descr="http://benriya.bestshop.jp/gazo_2/pp_slimpc1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789040"/>
            <a:ext cx="864096" cy="864096"/>
          </a:xfrm>
          <a:prstGeom prst="rect">
            <a:avLst/>
          </a:prstGeom>
          <a:noFill/>
        </p:spPr>
      </p:pic>
      <p:pic>
        <p:nvPicPr>
          <p:cNvPr id="2056" name="Picture 8" descr="http://benriya.bestshop.jp/gazo_2/pp_notepc3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3573016"/>
            <a:ext cx="792088" cy="792088"/>
          </a:xfrm>
          <a:prstGeom prst="rect">
            <a:avLst/>
          </a:prstGeom>
          <a:noFill/>
        </p:spPr>
      </p:pic>
      <p:pic>
        <p:nvPicPr>
          <p:cNvPr id="2058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3933056"/>
            <a:ext cx="864096" cy="864096"/>
          </a:xfrm>
          <a:prstGeom prst="rect">
            <a:avLst/>
          </a:prstGeom>
          <a:noFill/>
        </p:spPr>
      </p:pic>
      <p:cxnSp>
        <p:nvCxnSpPr>
          <p:cNvPr id="29" name="直線矢印コネクタ 28"/>
          <p:cNvCxnSpPr>
            <a:endCxn id="2058" idx="1"/>
          </p:cNvCxnSpPr>
          <p:nvPr/>
        </p:nvCxnSpPr>
        <p:spPr>
          <a:xfrm>
            <a:off x="1259632" y="4365104"/>
            <a:ext cx="1080120" cy="158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flipV="1">
            <a:off x="1187624" y="4077072"/>
            <a:ext cx="648072" cy="144016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 rot="16200000" flipH="1">
            <a:off x="4968044" y="2888940"/>
            <a:ext cx="1224136" cy="72008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5436096" y="2780928"/>
            <a:ext cx="1800200" cy="72008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5364088" y="2780928"/>
            <a:ext cx="2592288" cy="108012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5436096" y="3573016"/>
            <a:ext cx="3242210" cy="1152128"/>
          </a:xfrm>
          <a:prstGeom prst="ellipse">
            <a:avLst/>
          </a:prstGeom>
          <a:gradFill>
            <a:gsLst>
              <a:gs pos="0">
                <a:srgbClr val="002060">
                  <a:alpha val="75000"/>
                </a:srgbClr>
              </a:gs>
              <a:gs pos="50000">
                <a:schemeClr val="accent5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 w="44450"/>
          <a:scene3d>
            <a:camera prst="perspectiveRelaxed"/>
            <a:lightRig rig="threePt" dir="t"/>
          </a:scene3d>
          <a:sp3d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2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4328" y="3645024"/>
            <a:ext cx="864096" cy="864096"/>
          </a:xfrm>
          <a:prstGeom prst="rect">
            <a:avLst/>
          </a:prstGeom>
          <a:noFill/>
        </p:spPr>
      </p:pic>
      <p:pic>
        <p:nvPicPr>
          <p:cNvPr id="23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3284984"/>
            <a:ext cx="864096" cy="864096"/>
          </a:xfrm>
          <a:prstGeom prst="rect">
            <a:avLst/>
          </a:prstGeom>
          <a:noFill/>
        </p:spPr>
      </p:pic>
      <p:pic>
        <p:nvPicPr>
          <p:cNvPr id="24" name="Picture 6" descr="http://benriya.bestshop.jp/gazo_2/pp_slimpc1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3645024"/>
            <a:ext cx="864096" cy="864096"/>
          </a:xfrm>
          <a:prstGeom prst="rect">
            <a:avLst/>
          </a:prstGeom>
          <a:noFill/>
        </p:spPr>
      </p:pic>
      <p:cxnSp>
        <p:nvCxnSpPr>
          <p:cNvPr id="28" name="直線矢印コネクタ 27"/>
          <p:cNvCxnSpPr/>
          <p:nvPr/>
        </p:nvCxnSpPr>
        <p:spPr>
          <a:xfrm flipV="1">
            <a:off x="6228184" y="3861048"/>
            <a:ext cx="648072" cy="7200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084168" y="4221088"/>
            <a:ext cx="1512168" cy="158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 rot="5400000">
            <a:off x="2195736" y="3573016"/>
            <a:ext cx="2592288" cy="100811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rot="16200000" flipH="1">
            <a:off x="2771800" y="4077072"/>
            <a:ext cx="2520280" cy="72008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 rot="16200000" flipH="1">
            <a:off x="3419872" y="3429000"/>
            <a:ext cx="2448272" cy="129614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 rot="16200000" flipH="1">
            <a:off x="3851920" y="3068960"/>
            <a:ext cx="2736304" cy="230425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6" descr="http://benriya.bestshop.jp/gazo_2/pp_slimpc1_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5229200"/>
            <a:ext cx="864096" cy="864096"/>
          </a:xfrm>
          <a:prstGeom prst="rect">
            <a:avLst/>
          </a:prstGeom>
          <a:noFill/>
        </p:spPr>
      </p:pic>
      <p:pic>
        <p:nvPicPr>
          <p:cNvPr id="17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4941168"/>
            <a:ext cx="864096" cy="864096"/>
          </a:xfrm>
          <a:prstGeom prst="rect">
            <a:avLst/>
          </a:prstGeom>
          <a:noFill/>
        </p:spPr>
      </p:pic>
      <p:pic>
        <p:nvPicPr>
          <p:cNvPr id="19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941168"/>
            <a:ext cx="864096" cy="864096"/>
          </a:xfrm>
          <a:prstGeom prst="rect">
            <a:avLst/>
          </a:prstGeom>
          <a:noFill/>
        </p:spPr>
      </p:pic>
      <p:cxnSp>
        <p:nvCxnSpPr>
          <p:cNvPr id="25" name="直線矢印コネクタ 24"/>
          <p:cNvCxnSpPr/>
          <p:nvPr/>
        </p:nvCxnSpPr>
        <p:spPr>
          <a:xfrm flipV="1">
            <a:off x="3203848" y="5517232"/>
            <a:ext cx="504056" cy="216024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endCxn id="18" idx="1"/>
          </p:cNvCxnSpPr>
          <p:nvPr/>
        </p:nvCxnSpPr>
        <p:spPr>
          <a:xfrm>
            <a:off x="3059832" y="6021288"/>
            <a:ext cx="576064" cy="7200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>
            <a:endCxn id="20" idx="1"/>
          </p:cNvCxnSpPr>
          <p:nvPr/>
        </p:nvCxnSpPr>
        <p:spPr>
          <a:xfrm rot="16200000" flipH="1">
            <a:off x="4247964" y="5553236"/>
            <a:ext cx="576064" cy="504056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4427984" y="6237312"/>
            <a:ext cx="576064" cy="7200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4355976" y="5445224"/>
            <a:ext cx="576064" cy="7200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>
            <a:off x="5364088" y="5589240"/>
            <a:ext cx="576064" cy="7200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9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152" y="5229200"/>
            <a:ext cx="864096" cy="864096"/>
          </a:xfrm>
          <a:prstGeom prst="rect">
            <a:avLst/>
          </a:prstGeom>
          <a:noFill/>
        </p:spPr>
      </p:pic>
      <p:cxnSp>
        <p:nvCxnSpPr>
          <p:cNvPr id="75" name="直線コネクタ 74"/>
          <p:cNvCxnSpPr/>
          <p:nvPr/>
        </p:nvCxnSpPr>
        <p:spPr>
          <a:xfrm rot="16200000" flipH="1">
            <a:off x="2555776" y="4293096"/>
            <a:ext cx="3096344" cy="21602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 rot="16200000" flipH="1">
            <a:off x="3059832" y="3717032"/>
            <a:ext cx="3240360" cy="136815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5661248"/>
            <a:ext cx="864096" cy="864096"/>
          </a:xfrm>
          <a:prstGeom prst="rect">
            <a:avLst/>
          </a:prstGeom>
          <a:noFill/>
        </p:spPr>
      </p:pic>
      <p:pic>
        <p:nvPicPr>
          <p:cNvPr id="18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5661248"/>
            <a:ext cx="864096" cy="864096"/>
          </a:xfrm>
          <a:prstGeom prst="rect">
            <a:avLst/>
          </a:prstGeom>
          <a:noFill/>
        </p:spPr>
      </p:pic>
      <p:sp>
        <p:nvSpPr>
          <p:cNvPr id="4" name="雲 3"/>
          <p:cNvSpPr/>
          <p:nvPr/>
        </p:nvSpPr>
        <p:spPr>
          <a:xfrm>
            <a:off x="2267744" y="1412776"/>
            <a:ext cx="4032448" cy="1584176"/>
          </a:xfrm>
          <a:prstGeom prst="cloud">
            <a:avLst/>
          </a:prstGeom>
          <a:ln w="34925" cmpd="tri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Stratus</a:t>
            </a:r>
            <a:r>
              <a:rPr lang="ja-JP" altLang="en-US" sz="2800" dirty="0" smtClean="0"/>
              <a:t>サーバ</a:t>
            </a:r>
            <a:endParaRPr kumimoji="1" lang="ja-JP" altLang="en-US" sz="2800" dirty="0"/>
          </a:p>
        </p:txBody>
      </p:sp>
      <p:pic>
        <p:nvPicPr>
          <p:cNvPr id="5" name="Picture 3" descr="C:\Users\poo\Desktop\B班サーバ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920" y="332656"/>
            <a:ext cx="1012825" cy="1455737"/>
          </a:xfrm>
          <a:prstGeom prst="rect">
            <a:avLst/>
          </a:prstGeom>
          <a:noFill/>
        </p:spPr>
      </p:pic>
      <p:sp>
        <p:nvSpPr>
          <p:cNvPr id="45" name="角丸四角形 44"/>
          <p:cNvSpPr/>
          <p:nvPr/>
        </p:nvSpPr>
        <p:spPr>
          <a:xfrm>
            <a:off x="251520" y="3645024"/>
            <a:ext cx="3384376" cy="1224136"/>
          </a:xfrm>
          <a:prstGeom prst="roundRect">
            <a:avLst/>
          </a:prstGeom>
          <a:noFill/>
          <a:ln w="1016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47" name="正方形/長方形 46"/>
          <p:cNvSpPr/>
          <p:nvPr/>
        </p:nvSpPr>
        <p:spPr>
          <a:xfrm>
            <a:off x="2483768" y="1772816"/>
            <a:ext cx="3672408" cy="14401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１つの配信に</a:t>
            </a:r>
            <a:endParaRPr kumimoji="1" lang="en-US" altLang="ja-JP" sz="4000" dirty="0" smtClean="0"/>
          </a:p>
          <a:p>
            <a:pPr algn="ctr"/>
            <a:r>
              <a:rPr kumimoji="1" lang="ja-JP" altLang="en-US" sz="4000" dirty="0" smtClean="0"/>
              <a:t>１つのグループ</a:t>
            </a:r>
          </a:p>
        </p:txBody>
      </p:sp>
      <p:sp>
        <p:nvSpPr>
          <p:cNvPr id="49" name="角丸四角形 48"/>
          <p:cNvSpPr/>
          <p:nvPr/>
        </p:nvSpPr>
        <p:spPr>
          <a:xfrm>
            <a:off x="5292080" y="3356992"/>
            <a:ext cx="3384376" cy="1296144"/>
          </a:xfrm>
          <a:prstGeom prst="roundRect">
            <a:avLst/>
          </a:prstGeom>
          <a:noFill/>
          <a:ln w="1016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51" name="角丸四角形 50"/>
          <p:cNvSpPr/>
          <p:nvPr/>
        </p:nvSpPr>
        <p:spPr>
          <a:xfrm>
            <a:off x="2411760" y="5013176"/>
            <a:ext cx="4536504" cy="1584176"/>
          </a:xfrm>
          <a:prstGeom prst="roundRect">
            <a:avLst/>
          </a:prstGeom>
          <a:noFill/>
          <a:ln w="1016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9" grpId="0" animBg="1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722313" y="4406900"/>
            <a:ext cx="7772400" cy="1902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r="2000400" sy="-30000" kx="-800400" algn="bl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配信を視聴</a:t>
            </a:r>
            <a:r>
              <a:rPr lang="ja-JP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r="2000400" sy="-30000" kx="-800400" algn="bl" rotWithShape="0">
                    <a:schemeClr val="tx1">
                      <a:alpha val="20000"/>
                    </a:schemeClr>
                  </a:outerShdw>
                </a:effectLst>
                <a:latin typeface="+mj-lt"/>
                <a:ea typeface="+mj-ea"/>
                <a:cs typeface="+mj-cs"/>
              </a:rPr>
              <a:t>する流れ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r="2000400" sy="-30000" kx="-800400" algn="bl" rotWithShape="0">
                  <a:schemeClr val="tx1">
                    <a:alpha val="2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配信について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637856" y="1639341"/>
            <a:ext cx="4038600" cy="4525963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視聴するユーザ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（以降、</a:t>
            </a: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リスナー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Blip>
                <a:blip r:embed="rId4"/>
              </a:buBlip>
            </a:pPr>
            <a:endParaRPr lang="en-US" altLang="ja-JP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Blip>
                <a:blip r:embed="rId4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配信者に向けてコメントを送る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half" idx="2"/>
          </p:nvPr>
        </p:nvSpPr>
        <p:spPr>
          <a:xfrm>
            <a:off x="677416" y="1639341"/>
            <a:ext cx="4038600" cy="4525963"/>
          </a:xfrm>
        </p:spPr>
        <p:txBody>
          <a:bodyPr/>
          <a:lstStyle/>
          <a:p>
            <a:pPr>
              <a:buBlip>
                <a:blip r:embed="rId4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配信するユーザ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（以降、</a:t>
            </a: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配信者</a:t>
            </a:r>
            <a:r>
              <a:rPr lang="ja-JP" altLang="en-US" i="1" dirty="0" smtClean="0">
                <a:solidFill>
                  <a:srgbClr val="FF3B3B"/>
                </a:solidFill>
              </a:rPr>
              <a:t> 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Blip>
                <a:blip r:embed="rId4"/>
              </a:buBlip>
            </a:pPr>
            <a:endParaRPr lang="en-US" altLang="ja-JP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Blip>
                <a:blip r:embed="rId4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コメントに応じて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配信者が反応する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ja-JP" altLang="en-US" dirty="0"/>
          </a:p>
        </p:txBody>
      </p:sp>
      <p:pic>
        <p:nvPicPr>
          <p:cNvPr id="1026" name="Picture 2" descr="C:\Users\poo\Downloads\080121_box_g4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4365104"/>
            <a:ext cx="1296144" cy="1721686"/>
          </a:xfrm>
          <a:prstGeom prst="rect">
            <a:avLst/>
          </a:prstGeom>
          <a:noFill/>
        </p:spPr>
      </p:pic>
      <p:pic>
        <p:nvPicPr>
          <p:cNvPr id="1028" name="Picture 4" descr="http://www.q-jin.ne.jp/pic.php?id=34566&amp;w=90&amp;h=9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4581128"/>
            <a:ext cx="1512168" cy="1512168"/>
          </a:xfrm>
          <a:prstGeom prst="rect">
            <a:avLst/>
          </a:prstGeom>
          <a:noFill/>
        </p:spPr>
      </p:pic>
      <p:sp>
        <p:nvSpPr>
          <p:cNvPr id="14" name="角丸四角形吹き出し 13"/>
          <p:cNvSpPr/>
          <p:nvPr/>
        </p:nvSpPr>
        <p:spPr>
          <a:xfrm>
            <a:off x="539552" y="3717032"/>
            <a:ext cx="1512168" cy="936104"/>
          </a:xfrm>
          <a:prstGeom prst="wedgeRoundRectCallout">
            <a:avLst>
              <a:gd name="adj1" fmla="val 48788"/>
              <a:gd name="adj2" fmla="val 860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応答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547664" y="6237312"/>
            <a:ext cx="1512168" cy="43204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配信者</a:t>
            </a:r>
            <a:endParaRPr kumimoji="1" lang="ja-JP" altLang="en-US" sz="3200" b="1" dirty="0" smtClean="0">
              <a:solidFill>
                <a:srgbClr val="FF4F4F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084168" y="6237312"/>
            <a:ext cx="2160240" cy="43204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リスナー</a:t>
            </a:r>
            <a:endParaRPr kumimoji="1" lang="ja-JP" altLang="en-US" sz="3200" b="1" dirty="0" smtClean="0">
              <a:solidFill>
                <a:srgbClr val="FF4F4F"/>
              </a:solidFill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3203848" y="5589240"/>
            <a:ext cx="2664296" cy="43204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3716288" y="6021288"/>
            <a:ext cx="1719808" cy="50405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映像や音声</a:t>
            </a:r>
          </a:p>
        </p:txBody>
      </p:sp>
      <p:sp>
        <p:nvSpPr>
          <p:cNvPr id="15" name="右矢印 14"/>
          <p:cNvSpPr/>
          <p:nvPr/>
        </p:nvSpPr>
        <p:spPr>
          <a:xfrm flipH="1">
            <a:off x="3131840" y="4869160"/>
            <a:ext cx="2736304" cy="43204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3707904" y="4365104"/>
            <a:ext cx="1719808" cy="50405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コメント</a:t>
            </a:r>
          </a:p>
        </p:txBody>
      </p:sp>
      <p:sp>
        <p:nvSpPr>
          <p:cNvPr id="16" name="円/楕円 15"/>
          <p:cNvSpPr/>
          <p:nvPr/>
        </p:nvSpPr>
        <p:spPr>
          <a:xfrm>
            <a:off x="2339752" y="4653136"/>
            <a:ext cx="4608512" cy="129614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solidFill>
                  <a:schemeClr val="tx2"/>
                </a:solidFill>
              </a:rPr>
              <a:t>双方向な</a:t>
            </a:r>
            <a:endParaRPr kumimoji="1" lang="en-US" altLang="ja-JP" sz="3200" b="1" dirty="0" smtClean="0">
              <a:solidFill>
                <a:schemeClr val="tx2"/>
              </a:solidFill>
            </a:endParaRPr>
          </a:p>
          <a:p>
            <a:pPr algn="ctr"/>
            <a:r>
              <a:rPr kumimoji="1" lang="ja-JP" altLang="en-US" sz="3200" b="1" dirty="0" smtClean="0">
                <a:solidFill>
                  <a:schemeClr val="tx2"/>
                </a:solidFill>
              </a:rPr>
              <a:t>コミュニケーション</a:t>
            </a:r>
          </a:p>
        </p:txBody>
      </p:sp>
      <p:sp>
        <p:nvSpPr>
          <p:cNvPr id="18" name="角丸四角形吹き出し 17"/>
          <p:cNvSpPr/>
          <p:nvPr/>
        </p:nvSpPr>
        <p:spPr>
          <a:xfrm>
            <a:off x="7164288" y="3573016"/>
            <a:ext cx="1800200" cy="1080120"/>
          </a:xfrm>
          <a:prstGeom prst="wedgeRoundRectCallout">
            <a:avLst>
              <a:gd name="adj1" fmla="val 1480"/>
              <a:gd name="adj2" fmla="val 82686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コメント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15" grpId="0" animBg="1"/>
      <p:bldP spid="17" grpId="0" animBg="1"/>
      <p:bldP spid="16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線コネクタ 57"/>
          <p:cNvCxnSpPr/>
          <p:nvPr/>
        </p:nvCxnSpPr>
        <p:spPr>
          <a:xfrm>
            <a:off x="6516216" y="2708920"/>
            <a:ext cx="1656184" cy="86409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427984" y="5085184"/>
            <a:ext cx="2160240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動画通信</a:t>
            </a:r>
            <a:endParaRPr kumimoji="1" lang="ja-JP" altLang="en-US" sz="32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1691680" y="5517232"/>
            <a:ext cx="2664296" cy="1588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9" name="Picture 2" descr="C:\Users\poo\Downloads\pc50\pc5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941168"/>
            <a:ext cx="1292319" cy="1224136"/>
          </a:xfrm>
          <a:prstGeom prst="rect">
            <a:avLst/>
          </a:prstGeom>
          <a:noFill/>
        </p:spPr>
      </p:pic>
      <p:sp>
        <p:nvSpPr>
          <p:cNvPr id="21" name="正方形/長方形 20"/>
          <p:cNvSpPr/>
          <p:nvPr/>
        </p:nvSpPr>
        <p:spPr>
          <a:xfrm>
            <a:off x="395536" y="1916832"/>
            <a:ext cx="2880320" cy="792088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同期処理サーバ</a:t>
            </a:r>
            <a:endParaRPr kumimoji="1" lang="ja-JP" altLang="en-US" sz="2800" dirty="0"/>
          </a:p>
        </p:txBody>
      </p:sp>
      <p:pic>
        <p:nvPicPr>
          <p:cNvPr id="1028" name="Picture 4" descr="C:\Users\poo\Desktop\B班サーバ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1052736"/>
            <a:ext cx="1224136" cy="1224136"/>
          </a:xfrm>
          <a:prstGeom prst="rect">
            <a:avLst/>
          </a:prstGeom>
          <a:noFill/>
        </p:spPr>
      </p:pic>
      <p:sp>
        <p:nvSpPr>
          <p:cNvPr id="22" name="正方形/長方形 21"/>
          <p:cNvSpPr/>
          <p:nvPr/>
        </p:nvSpPr>
        <p:spPr>
          <a:xfrm>
            <a:off x="1835696" y="5085184"/>
            <a:ext cx="93610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latin typeface="+mn-ea"/>
              </a:rPr>
              <a:t>ＵＩ</a:t>
            </a:r>
            <a:endParaRPr kumimoji="1" lang="ja-JP" altLang="en-US" sz="3200" dirty="0">
              <a:latin typeface="+mn-ea"/>
            </a:endParaRPr>
          </a:p>
        </p:txBody>
      </p:sp>
      <p:cxnSp>
        <p:nvCxnSpPr>
          <p:cNvPr id="30" name="直線コネクタ 29"/>
          <p:cNvCxnSpPr/>
          <p:nvPr/>
        </p:nvCxnSpPr>
        <p:spPr>
          <a:xfrm rot="5400000">
            <a:off x="5292080" y="2852936"/>
            <a:ext cx="936104" cy="93610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rot="16200000" flipH="1">
            <a:off x="6120172" y="2960948"/>
            <a:ext cx="576064" cy="3600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6228184" y="2852936"/>
            <a:ext cx="1080120" cy="93610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/>
        </p:nvSpPr>
        <p:spPr>
          <a:xfrm>
            <a:off x="4788024" y="3356992"/>
            <a:ext cx="4139952" cy="1296144"/>
          </a:xfrm>
          <a:prstGeom prst="ellipse">
            <a:avLst/>
          </a:prstGeom>
          <a:gradFill>
            <a:gsLst>
              <a:gs pos="0">
                <a:srgbClr val="002060">
                  <a:alpha val="75000"/>
                </a:srgbClr>
              </a:gs>
              <a:gs pos="50000">
                <a:schemeClr val="accent5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 w="44450"/>
          <a:scene3d>
            <a:camera prst="perspectiveRelaxed"/>
            <a:lightRig rig="threePt" dir="t"/>
          </a:scene3d>
          <a:sp3d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4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3573016"/>
            <a:ext cx="864096" cy="864096"/>
          </a:xfrm>
          <a:prstGeom prst="rect">
            <a:avLst/>
          </a:prstGeom>
          <a:noFill/>
        </p:spPr>
      </p:pic>
      <p:pic>
        <p:nvPicPr>
          <p:cNvPr id="35" name="Picture 10" descr="http://benriya.bestshop.jp/gazo_2/pp_notepc3_2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168" y="3212976"/>
            <a:ext cx="864096" cy="864096"/>
          </a:xfrm>
          <a:prstGeom prst="rect">
            <a:avLst/>
          </a:prstGeom>
          <a:noFill/>
        </p:spPr>
      </p:pic>
      <p:cxnSp>
        <p:nvCxnSpPr>
          <p:cNvPr id="36" name="直線矢印コネクタ 35"/>
          <p:cNvCxnSpPr/>
          <p:nvPr/>
        </p:nvCxnSpPr>
        <p:spPr>
          <a:xfrm flipV="1">
            <a:off x="5580112" y="3789040"/>
            <a:ext cx="648072" cy="7200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436096" y="4149080"/>
            <a:ext cx="1512168" cy="158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8" name="Picture 6" descr="http://benriya.bestshop.jp/gazo_2/pp_slimpc1_2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4008" y="3429000"/>
            <a:ext cx="864096" cy="864096"/>
          </a:xfrm>
          <a:prstGeom prst="rect">
            <a:avLst/>
          </a:prstGeom>
          <a:noFill/>
        </p:spPr>
      </p:pic>
      <p:sp>
        <p:nvSpPr>
          <p:cNvPr id="6" name="雲 5"/>
          <p:cNvSpPr/>
          <p:nvPr/>
        </p:nvSpPr>
        <p:spPr>
          <a:xfrm>
            <a:off x="4427984" y="1484784"/>
            <a:ext cx="4032448" cy="1584176"/>
          </a:xfrm>
          <a:prstGeom prst="cloud">
            <a:avLst/>
          </a:prstGeom>
          <a:ln w="34925" cmpd="tri">
            <a:solidFill>
              <a:schemeClr val="dk1">
                <a:shade val="95000"/>
                <a:satMod val="10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1003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Stratus</a:t>
            </a:r>
            <a:r>
              <a:rPr lang="ja-JP" altLang="en-US" sz="2800" dirty="0" smtClean="0"/>
              <a:t>サーバ</a:t>
            </a:r>
            <a:endParaRPr kumimoji="1" lang="ja-JP" altLang="en-US" sz="2800" dirty="0"/>
          </a:p>
        </p:txBody>
      </p:sp>
      <p:pic>
        <p:nvPicPr>
          <p:cNvPr id="4" name="Picture 3" descr="C:\Users\poo\Desktop\B班サーバ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75399" y="533103"/>
            <a:ext cx="1012825" cy="1455737"/>
          </a:xfrm>
          <a:prstGeom prst="rect">
            <a:avLst/>
          </a:prstGeom>
          <a:noFill/>
        </p:spPr>
      </p:pic>
      <p:cxnSp>
        <p:nvCxnSpPr>
          <p:cNvPr id="40" name="直線矢印コネクタ 39"/>
          <p:cNvCxnSpPr/>
          <p:nvPr/>
        </p:nvCxnSpPr>
        <p:spPr>
          <a:xfrm rot="10800000">
            <a:off x="2051720" y="2780928"/>
            <a:ext cx="2664296" cy="2160240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539552" y="3717032"/>
            <a:ext cx="2448272" cy="86409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グループ</a:t>
            </a:r>
            <a:r>
              <a:rPr kumimoji="1" lang="en-US" altLang="ja-JP" sz="2400" dirty="0" smtClean="0"/>
              <a:t>ID</a:t>
            </a:r>
            <a:r>
              <a:rPr kumimoji="1" lang="ja-JP" altLang="en-US" sz="2400" dirty="0" smtClean="0"/>
              <a:t>の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問い合わせ</a:t>
            </a:r>
          </a:p>
        </p:txBody>
      </p:sp>
      <p:cxnSp>
        <p:nvCxnSpPr>
          <p:cNvPr id="45" name="直線矢印コネクタ 44"/>
          <p:cNvCxnSpPr/>
          <p:nvPr/>
        </p:nvCxnSpPr>
        <p:spPr>
          <a:xfrm>
            <a:off x="2411760" y="2780928"/>
            <a:ext cx="2736304" cy="2160240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1547664" y="3789040"/>
            <a:ext cx="1791816" cy="71169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応答</a:t>
            </a:r>
          </a:p>
        </p:txBody>
      </p:sp>
      <p:sp>
        <p:nvSpPr>
          <p:cNvPr id="52" name="左カーブ矢印 51"/>
          <p:cNvSpPr/>
          <p:nvPr/>
        </p:nvSpPr>
        <p:spPr>
          <a:xfrm rot="11251008">
            <a:off x="2891895" y="2088940"/>
            <a:ext cx="1705961" cy="3150486"/>
          </a:xfrm>
          <a:prstGeom prst="curvedLef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51520" y="3356992"/>
            <a:ext cx="2411760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グループに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接続要求</a:t>
            </a:r>
            <a:endParaRPr kumimoji="1" lang="ja-JP" altLang="en-US" sz="2800" dirty="0"/>
          </a:p>
        </p:txBody>
      </p:sp>
      <p:pic>
        <p:nvPicPr>
          <p:cNvPr id="54" name="Picture 2" descr="C:\Users\poo\Downloads\pc50\pc5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00225" y="2996952"/>
            <a:ext cx="1064263" cy="1008112"/>
          </a:xfrm>
          <a:prstGeom prst="rect">
            <a:avLst/>
          </a:prstGeom>
          <a:noFill/>
        </p:spPr>
      </p:pic>
      <p:cxnSp>
        <p:nvCxnSpPr>
          <p:cNvPr id="55" name="直線矢印コネクタ 54"/>
          <p:cNvCxnSpPr/>
          <p:nvPr/>
        </p:nvCxnSpPr>
        <p:spPr>
          <a:xfrm>
            <a:off x="6948264" y="3573016"/>
            <a:ext cx="936104" cy="7200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" name="雲 60"/>
          <p:cNvSpPr/>
          <p:nvPr/>
        </p:nvSpPr>
        <p:spPr>
          <a:xfrm>
            <a:off x="6623720" y="4149080"/>
            <a:ext cx="2520280" cy="1008112"/>
          </a:xfrm>
          <a:prstGeom prst="cloud">
            <a:avLst/>
          </a:prstGeom>
          <a:gradFill>
            <a:gsLst>
              <a:gs pos="0">
                <a:schemeClr val="accent3"/>
              </a:gs>
              <a:gs pos="80000">
                <a:srgbClr val="00B050"/>
              </a:gs>
            </a:gsLst>
          </a:gradFill>
          <a:ln/>
        </p:spPr>
        <p:style>
          <a:lnRef idx="3">
            <a:schemeClr val="lt1"/>
          </a:lnRef>
          <a:fillRef idx="1003">
            <a:schemeClr val="dk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動画受信</a:t>
            </a:r>
            <a:endParaRPr kumimoji="1" lang="ja-JP" altLang="en-US" sz="2000" dirty="0" smtClean="0"/>
          </a:p>
        </p:txBody>
      </p:sp>
      <p:sp>
        <p:nvSpPr>
          <p:cNvPr id="39" name="タイトル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  <p:bldP spid="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722313" y="4406900"/>
            <a:ext cx="7772400" cy="1902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0007" dir="2000400" sy="-30000" kx="-800400" algn="bl" rotWithShape="0">
                    <a:schemeClr val="tx1">
                      <a:alpha val="2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評価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0007" dir="2000400" sy="-30000" kx="-800400" algn="bl" rotWithShape="0">
                  <a:schemeClr val="tx1">
                    <a:alpha val="2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51520" y="1744216"/>
            <a:ext cx="8856984" cy="1396752"/>
          </a:xfrm>
        </p:spPr>
        <p:txBody>
          <a:bodyPr>
            <a:noAutofit/>
          </a:bodyPr>
          <a:lstStyle/>
          <a:p>
            <a:pPr>
              <a:buNone/>
            </a:pPr>
            <a:r>
              <a:rPr kumimoji="1" lang="ja-JP" alt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配信王国を一般公開し、</a:t>
            </a:r>
            <a:r>
              <a:rPr kumimoji="1" lang="en-US" altLang="ja-JP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kumimoji="1" lang="ja-JP" alt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アンケートを実施</a:t>
            </a:r>
            <a:r>
              <a:rPr lang="ja-JP" alt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した</a:t>
            </a:r>
            <a:endParaRPr lang="en-US" altLang="ja-JP" sz="2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ja-JP" alt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学生</a:t>
            </a:r>
            <a:r>
              <a:rPr lang="en-US" altLang="ja-JP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28</a:t>
            </a:r>
            <a:r>
              <a:rPr lang="ja-JP" alt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名を含めた、</a:t>
            </a:r>
            <a:r>
              <a:rPr lang="en-US" altLang="ja-JP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48</a:t>
            </a:r>
            <a:r>
              <a:rPr lang="ja-JP" alt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名にアンケートを頂いた</a:t>
            </a:r>
            <a:endParaRPr kumimoji="1" lang="ja-JP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グラフ 3"/>
          <p:cNvGraphicFramePr/>
          <p:nvPr/>
        </p:nvGraphicFramePr>
        <p:xfrm>
          <a:off x="755576" y="3068960"/>
          <a:ext cx="7200800" cy="315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評価（面白さ）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6" name="コンテンツ プレースホルダ 3"/>
          <p:cNvGraphicFramePr>
            <a:graphicFrameLocks/>
          </p:cNvGraphicFramePr>
          <p:nvPr/>
        </p:nvGraphicFramePr>
        <p:xfrm>
          <a:off x="457200" y="1600200"/>
          <a:ext cx="8363272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評価（面白さ）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467544" y="4941168"/>
            <a:ext cx="8352928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6948264" y="3212976"/>
            <a:ext cx="1584176" cy="100811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48</a:t>
            </a:r>
            <a:r>
              <a:rPr kumimoji="1" lang="ja-JP" altLang="en-US" sz="2400" dirty="0" smtClean="0"/>
              <a:t>名中</a:t>
            </a:r>
          </a:p>
        </p:txBody>
      </p:sp>
      <p:sp>
        <p:nvSpPr>
          <p:cNvPr id="11" name="円/楕円 10"/>
          <p:cNvSpPr/>
          <p:nvPr/>
        </p:nvSpPr>
        <p:spPr>
          <a:xfrm>
            <a:off x="6948264" y="5085184"/>
            <a:ext cx="1584176" cy="432048"/>
          </a:xfrm>
          <a:prstGeom prst="ellipse">
            <a:avLst/>
          </a:prstGeom>
          <a:solidFill>
            <a:srgbClr val="FF4F4F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27</a:t>
            </a:r>
            <a:r>
              <a:rPr kumimoji="1" lang="ja-JP" altLang="en-US" sz="2400" dirty="0" smtClean="0"/>
              <a:t>名中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評価（サービス比較）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6046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kumimoji="1" lang="ja-JP" altLang="en-US" sz="2800" dirty="0" smtClean="0"/>
              <a:t>配信サービス比較（</a:t>
            </a:r>
            <a:r>
              <a:rPr kumimoji="1" lang="en-US" altLang="ja-JP" sz="2800" dirty="0" smtClean="0"/>
              <a:t>10</a:t>
            </a:r>
            <a:r>
              <a:rPr kumimoji="1" lang="ja-JP" altLang="en-US" sz="2800" dirty="0" smtClean="0"/>
              <a:t>点満点の平均）</a:t>
            </a:r>
            <a:endParaRPr kumimoji="1" lang="ja-JP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306031"/>
            <a:ext cx="8712968" cy="493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23528" y="2536304"/>
            <a:ext cx="8229600" cy="50691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他</a:t>
            </a:r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のサイトに比べて相手がちゃんといる感じがして</a:t>
            </a: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よかった。</a:t>
            </a: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他</a:t>
            </a:r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のサイトよりも</a:t>
            </a:r>
            <a:r>
              <a:rPr lang="ja-JP" altLang="en-US" b="1" dirty="0">
                <a:solidFill>
                  <a:srgbClr val="FF4F4F"/>
                </a:solidFill>
              </a:rPr>
              <a:t>会話のキャッチボール</a:t>
            </a:r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ができて</a:t>
            </a: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いる気</a:t>
            </a:r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</a:t>
            </a: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した。</a:t>
            </a:r>
            <a:endParaRPr lang="en-US" altLang="ja-JP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altLang="ja-JP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評価（問題の改善）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691680" y="4869160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問題点①を改善</a:t>
            </a:r>
            <a:endParaRPr lang="en-US" altLang="ja-JP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「リスナーの存在感が薄い」</a:t>
            </a:r>
            <a:r>
              <a:rPr lang="en-US" altLang="ja-JP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ja-JP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コンテンツ プレースホルダ 2"/>
          <p:cNvSpPr txBox="1">
            <a:spLocks/>
          </p:cNvSpPr>
          <p:nvPr/>
        </p:nvSpPr>
        <p:spPr>
          <a:xfrm>
            <a:off x="446856" y="1672208"/>
            <a:ext cx="8229600" cy="5069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ユーザが見える事をどう感じましたか？</a:t>
            </a:r>
            <a:endParaRPr kumimoji="1" lang="en-US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827584" y="5229200"/>
            <a:ext cx="648072" cy="72008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07504" y="2636912"/>
            <a:ext cx="8928992" cy="18722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今どこの配信に人が集まっているのかがわかりやすく、</a:t>
            </a: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b="1" dirty="0" smtClean="0">
                <a:solidFill>
                  <a:srgbClr val="FF4F4F"/>
                </a:solidFill>
              </a:rPr>
              <a:t>盛り上がりや人の流れが視覚でわかる</a:t>
            </a: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ことは</a:t>
            </a: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かなりありがたいです。</a:t>
            </a:r>
            <a:endParaRPr lang="en-US" altLang="ja-JP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評価（問題の改善）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512168" y="4717125"/>
            <a:ext cx="7740352" cy="389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問題点②を改善</a:t>
            </a:r>
            <a:endParaRPr lang="en-US" altLang="ja-JP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「配信の雰囲気が分かりづらい」</a:t>
            </a:r>
            <a:r>
              <a:rPr lang="en-US" altLang="ja-JP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ja-JP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ja-JP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ja-JP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ja-JP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コンテンツ プレースホルダ 2"/>
          <p:cNvSpPr txBox="1">
            <a:spLocks/>
          </p:cNvSpPr>
          <p:nvPr/>
        </p:nvSpPr>
        <p:spPr>
          <a:xfrm>
            <a:off x="446856" y="1700808"/>
            <a:ext cx="8229600" cy="5069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ユーザが見える事をどう感じましたか？</a:t>
            </a:r>
            <a:endParaRPr kumimoji="1" lang="en-US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611560" y="5013176"/>
            <a:ext cx="648072" cy="72008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評価（同期処理）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graphicFrame>
        <p:nvGraphicFramePr>
          <p:cNvPr id="4" name="グラフ 3"/>
          <p:cNvGraphicFramePr/>
          <p:nvPr/>
        </p:nvGraphicFramePr>
        <p:xfrm>
          <a:off x="467544" y="1196752"/>
          <a:ext cx="8136904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コンテンツ プレースホルダ 2"/>
          <p:cNvSpPr>
            <a:spLocks noGrp="1"/>
          </p:cNvSpPr>
          <p:nvPr>
            <p:ph idx="1"/>
          </p:nvPr>
        </p:nvSpPr>
        <p:spPr>
          <a:xfrm>
            <a:off x="467544" y="4581128"/>
            <a:ext cx="8928992" cy="2088232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総アクセス数：</a:t>
            </a: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153,879</a:t>
            </a: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回</a:t>
            </a:r>
            <a:endParaRPr lang="en-US" altLang="ja-JP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最大同時接続数：</a:t>
            </a: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60</a:t>
            </a: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人を超えた</a:t>
            </a: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　　　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サーバは一度もダウンしなかった</a:t>
            </a:r>
            <a:endParaRPr lang="en-US" altLang="ja-JP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評価（動画通信）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graphicFrame>
        <p:nvGraphicFramePr>
          <p:cNvPr id="10" name="グラフ 9"/>
          <p:cNvGraphicFramePr/>
          <p:nvPr/>
        </p:nvGraphicFramePr>
        <p:xfrm>
          <a:off x="395536" y="1412776"/>
          <a:ext cx="8352928" cy="4984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ja-JP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機能的側面</a:t>
            </a:r>
            <a:endParaRPr lang="en-US" altLang="ja-JP" sz="3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多人数への対応</a:t>
            </a:r>
            <a:endParaRPr lang="en-US" altLang="ja-JP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フィールドの拡張</a:t>
            </a:r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アカウント制</a:t>
            </a:r>
            <a:endParaRPr lang="en-US" altLang="ja-JP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アバターのカスタマイズ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buNone/>
            </a:pPr>
            <a:r>
              <a:rPr lang="ja-JP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技術的側面</a:t>
            </a:r>
            <a:endParaRPr lang="en-US" altLang="ja-JP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動画接続率の向上</a:t>
            </a:r>
            <a:endParaRPr lang="en-US" altLang="ja-JP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ネットワークセキュリティ環境に対応</a:t>
            </a:r>
            <a:endParaRPr lang="en-US" altLang="ja-JP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今後の展望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4" name="Picture 4" descr="C:\Users\hamarabo\Desktop\Chara\わる\waru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3985697"/>
            <a:ext cx="72424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hamarabo\Desktop\Chara\ぶた\but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2473529"/>
            <a:ext cx="1376308" cy="138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図 21" descr="chara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2689553"/>
            <a:ext cx="720080" cy="73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配信の面白さ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" name="コンテンツ プレースホルダ 3"/>
          <p:cNvSpPr>
            <a:spLocks noGrp="1"/>
          </p:cNvSpPr>
          <p:nvPr>
            <p:ph idx="1"/>
          </p:nvPr>
        </p:nvSpPr>
        <p:spPr>
          <a:xfrm>
            <a:off x="457200" y="2143397"/>
            <a:ext cx="8363272" cy="4525963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双方向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で行う</a:t>
            </a: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リアルタイム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なコミュニケーション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Blip>
                <a:blip r:embed="rId4"/>
              </a:buBlip>
            </a:pPr>
            <a:endParaRPr lang="en-US" altLang="ja-JP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Blip>
                <a:blip r:embed="rId4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視聴するだけでなく、配信に</a:t>
            </a: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参加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できる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Blip>
                <a:blip r:embed="rId4"/>
              </a:buBlip>
            </a:pPr>
            <a:endParaRPr lang="en-US" altLang="ja-JP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Blip>
                <a:blip r:embed="rId4"/>
              </a:buBlip>
            </a:pP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みんなで一緒に盛り上る</a:t>
            </a:r>
            <a:r>
              <a:rPr lang="ja-JP" altLang="en-US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一体感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 txBox="1">
            <a:spLocks/>
          </p:cNvSpPr>
          <p:nvPr/>
        </p:nvSpPr>
        <p:spPr>
          <a:xfrm>
            <a:off x="457200" y="1600200"/>
            <a:ext cx="8229600" cy="506916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lvl="0" indent="-342900">
              <a:spcBef>
                <a:spcPct val="20000"/>
              </a:spcBef>
              <a:buBlip>
                <a:blip r:embed="rId3"/>
              </a:buBlip>
              <a:defRPr/>
            </a:pPr>
            <a:r>
              <a:rPr lang="ja-JP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同期処理サーバシステム</a:t>
            </a: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ja-JP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言語 ： </a:t>
            </a: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b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ja-JP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開発ツール ： </a:t>
            </a: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Eclipse 3.6</a:t>
            </a:r>
          </a:p>
          <a:p>
            <a:pPr marL="342900" lvl="0" indent="-342900">
              <a:spcBef>
                <a:spcPct val="20000"/>
              </a:spcBef>
              <a:buBlip>
                <a:blip r:embed="rId3"/>
              </a:buBlip>
              <a:defRPr/>
            </a:pPr>
            <a:endParaRPr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  <a:buBlip>
                <a:blip r:embed="rId3"/>
              </a:buBlip>
              <a:defRPr/>
            </a:pPr>
            <a:r>
              <a:rPr lang="ja-JP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クライアントシステム</a:t>
            </a: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ja-JP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言語 ： </a:t>
            </a:r>
            <a:r>
              <a:rPr lang="en-US" altLang="ja-JP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ActionScript</a:t>
            </a: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3.0</a:t>
            </a:r>
            <a:b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ja-JP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開発ツール ： </a:t>
            </a:r>
            <a:r>
              <a:rPr lang="en-US" altLang="ja-JP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FlashDevelop</a:t>
            </a:r>
            <a:endParaRPr lang="en-US" altLang="ja-JP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  <a:buBlip>
                <a:blip r:embed="rId3"/>
              </a:buBlip>
              <a:defRPr/>
            </a:pPr>
            <a:endParaRPr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  <a:buBlip>
                <a:blip r:embed="rId3"/>
              </a:buBlip>
              <a:defRPr/>
            </a:pPr>
            <a:r>
              <a:rPr kumimoji="1" lang="ja-JP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サーバスペック</a:t>
            </a:r>
            <a: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OS </a:t>
            </a:r>
            <a:r>
              <a:rPr kumimoji="1" lang="ja-JP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 </a:t>
            </a:r>
            <a:r>
              <a:rPr kumimoji="1" lang="en-US" altLang="ja-JP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WindowsServer</a:t>
            </a:r>
            <a: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2003</a:t>
            </a:r>
            <a:b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CPU </a:t>
            </a:r>
            <a:r>
              <a:rPr kumimoji="1" lang="ja-JP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 </a:t>
            </a:r>
            <a: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Atom 330 1.6GHz</a:t>
            </a:r>
            <a:b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1" lang="ja-JP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メモリ ： １</a:t>
            </a:r>
            <a:r>
              <a:rPr kumimoji="1" lang="en-US" altLang="ja-JP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GB</a:t>
            </a:r>
          </a:p>
          <a:p>
            <a:pPr marL="342900" lvl="0" indent="-342900">
              <a:spcBef>
                <a:spcPct val="20000"/>
              </a:spcBef>
              <a:buBlip>
                <a:blip r:embed="rId3"/>
              </a:buBlip>
              <a:defRPr/>
            </a:pPr>
            <a:endParaRPr kumimoji="1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Blip>
                <a:blip r:embed="rId3"/>
              </a:buBlip>
              <a:defRPr/>
            </a:pPr>
            <a:endParaRPr lang="en-US" altLang="ja-JP" sz="200" noProof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spcBef>
                <a:spcPct val="20000"/>
              </a:spcBef>
              <a:buBlip>
                <a:blip r:embed="rId3"/>
              </a:buBlip>
              <a:defRPr/>
            </a:pP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ja-JP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サーバシステム</a:t>
            </a:r>
            <a:endParaRPr lang="en-US" altLang="ja-JP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lang="ja-JP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ソフトウェア：</a:t>
            </a:r>
            <a:r>
              <a:rPr lang="en-US" altLang="ja-JP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Apache2.2.14</a:t>
            </a:r>
            <a:endParaRPr kumimoji="1" lang="en-US" altLang="ja-JP" sz="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altLang="ja-JP" sz="15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n w="95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開発環境</a:t>
            </a:r>
            <a:endParaRPr kumimoji="1" lang="ja-JP" altLang="en-US" dirty="0">
              <a:ln w="95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685800" y="1988840"/>
            <a:ext cx="7772400" cy="1470025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ご清聴ありがとうございました</a:t>
            </a:r>
            <a:endParaRPr kumimoji="1" lang="ja-JP" altLang="en-US" dirty="0"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9872" y="4799583"/>
            <a:ext cx="5544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n w="3175">
                  <a:noFill/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配信王国はこちら</a:t>
            </a:r>
            <a:endParaRPr lang="en-US" altLang="ja-JP" sz="2800" dirty="0" smtClean="0">
              <a:ln w="3175">
                <a:noFill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r"/>
            <a:r>
              <a:rPr lang="en-US" altLang="ja-JP" sz="2800" dirty="0" smtClean="0">
                <a:ln w="3175">
                  <a:noFill/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http://shule517.ddo.jp/NetWalk2/</a:t>
            </a:r>
            <a:endParaRPr kumimoji="1" lang="ja-JP" altLang="en-US" dirty="0">
              <a:ln w="3175">
                <a:noFill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配信サービス</a:t>
            </a:r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の問題点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altLang="ja-JP" sz="4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① </a:t>
            </a:r>
            <a:r>
              <a:rPr lang="ja-JP" altLang="en-US" sz="44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リスナーの存在感が薄い</a:t>
            </a:r>
            <a:endParaRPr lang="en-US" altLang="ja-JP" sz="4000" dirty="0" smtClean="0"/>
          </a:p>
          <a:p>
            <a:endParaRPr lang="ja-JP" altLang="en-US" sz="1400" dirty="0" smtClean="0"/>
          </a:p>
          <a:p>
            <a:pPr>
              <a:buNone/>
            </a:pPr>
            <a:r>
              <a:rPr lang="ja-JP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② </a:t>
            </a:r>
            <a:r>
              <a:rPr lang="ja-JP" altLang="en-US" sz="44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配信の雰囲気が分かりづらい</a:t>
            </a:r>
            <a:endParaRPr lang="en-US" altLang="ja-JP" sz="4400" b="1" dirty="0" smtClean="0">
              <a:solidFill>
                <a:srgbClr val="FF4F4F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>
              <a:buNone/>
            </a:pPr>
            <a:endParaRPr kumimoji="1" lang="en-US" altLang="ja-JP" sz="4400" b="1" dirty="0" smtClean="0">
              <a:solidFill>
                <a:srgbClr val="FF4F4F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>
              <a:buNone/>
            </a:pPr>
            <a:r>
              <a:rPr lang="ja-JP" altLang="en-US" sz="44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　</a:t>
            </a:r>
            <a:r>
              <a:rPr lang="ja-JP" altLang="en-US" sz="3600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　　　</a:t>
            </a:r>
            <a:r>
              <a:rPr lang="ja-JP" altLang="en-US" sz="36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配信サービスの例</a:t>
            </a:r>
            <a:endParaRPr lang="en-US" altLang="ja-JP" sz="3600" b="1" dirty="0" smtClean="0">
              <a:solidFill>
                <a:srgbClr val="FF4F4F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>
              <a:buNone/>
            </a:pPr>
            <a:r>
              <a:rPr lang="ja-JP" altLang="en-US" sz="3600" b="1" dirty="0" smtClean="0">
                <a:solidFill>
                  <a:srgbClr val="FF4F4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　　　　　　　　「ニコニコ生放送」</a:t>
            </a:r>
            <a:endParaRPr kumimoji="1" lang="ja-JP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① リスナーの存在感が薄い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1027" name="Picture 3" descr="G:\コメント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748" y="1844824"/>
            <a:ext cx="8135700" cy="4464496"/>
          </a:xfrm>
          <a:prstGeom prst="rect">
            <a:avLst/>
          </a:prstGeom>
          <a:noFill/>
        </p:spPr>
      </p:pic>
      <p:sp>
        <p:nvSpPr>
          <p:cNvPr id="13" name="角丸四角形 12"/>
          <p:cNvSpPr/>
          <p:nvPr/>
        </p:nvSpPr>
        <p:spPr>
          <a:xfrm>
            <a:off x="395536" y="5902324"/>
            <a:ext cx="4896544" cy="432048"/>
          </a:xfrm>
          <a:prstGeom prst="roundRect">
            <a:avLst/>
          </a:prstGeom>
          <a:noFill/>
          <a:ln w="1270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1948364" y="5229200"/>
            <a:ext cx="1872208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コメント送信</a:t>
            </a:r>
            <a:endParaRPr kumimoji="1" lang="ja-JP" altLang="en-US" sz="2400" dirty="0"/>
          </a:p>
        </p:txBody>
      </p:sp>
      <p:sp>
        <p:nvSpPr>
          <p:cNvPr id="17" name="角丸四角形 16"/>
          <p:cNvSpPr/>
          <p:nvPr/>
        </p:nvSpPr>
        <p:spPr>
          <a:xfrm>
            <a:off x="467544" y="2276872"/>
            <a:ext cx="4680520" cy="3312368"/>
          </a:xfrm>
          <a:prstGeom prst="roundRect">
            <a:avLst/>
          </a:prstGeom>
          <a:noFill/>
          <a:ln w="1270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1588390" y="1340768"/>
            <a:ext cx="2483768" cy="9361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配信動画</a:t>
            </a:r>
            <a:endParaRPr kumimoji="1" lang="ja-JP" altLang="en-US" sz="3200" dirty="0"/>
          </a:p>
        </p:txBody>
      </p:sp>
      <p:sp>
        <p:nvSpPr>
          <p:cNvPr id="23" name="角丸四角形 22"/>
          <p:cNvSpPr/>
          <p:nvPr/>
        </p:nvSpPr>
        <p:spPr>
          <a:xfrm>
            <a:off x="323528" y="2276872"/>
            <a:ext cx="4968552" cy="1440160"/>
          </a:xfrm>
          <a:prstGeom prst="roundRect">
            <a:avLst/>
          </a:prstGeom>
          <a:noFill/>
          <a:ln w="1270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03648" y="1556792"/>
            <a:ext cx="2886590" cy="6927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コメント</a:t>
            </a:r>
            <a:r>
              <a:rPr lang="ja-JP" altLang="en-US" sz="2400" dirty="0" smtClean="0"/>
              <a:t>が流れる</a:t>
            </a:r>
            <a:endParaRPr kumimoji="1" lang="ja-JP" altLang="en-US" sz="2400" dirty="0"/>
          </a:p>
        </p:txBody>
      </p:sp>
      <p:sp>
        <p:nvSpPr>
          <p:cNvPr id="24" name="ストライプ矢印 23"/>
          <p:cNvSpPr/>
          <p:nvPr/>
        </p:nvSpPr>
        <p:spPr>
          <a:xfrm rot="10800000">
            <a:off x="1691680" y="3321131"/>
            <a:ext cx="1800200" cy="792088"/>
          </a:xfrm>
          <a:prstGeom prst="stripedRightArrow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25" name="角丸四角形 24"/>
          <p:cNvSpPr/>
          <p:nvPr/>
        </p:nvSpPr>
        <p:spPr>
          <a:xfrm>
            <a:off x="2123728" y="2996952"/>
            <a:ext cx="4536504" cy="1440160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しかし、発言がないと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23" grpId="0" animBg="1"/>
      <p:bldP spid="19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① リスナーの存在感が薄い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3" name="Picture 2" descr="G:\コメントなし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1830594"/>
            <a:ext cx="8208912" cy="4497492"/>
          </a:xfrm>
          <a:prstGeom prst="rect">
            <a:avLst/>
          </a:prstGeom>
          <a:noFill/>
        </p:spPr>
      </p:pic>
      <p:sp>
        <p:nvSpPr>
          <p:cNvPr id="7" name="円/楕円 6"/>
          <p:cNvSpPr/>
          <p:nvPr/>
        </p:nvSpPr>
        <p:spPr>
          <a:xfrm>
            <a:off x="3779912" y="1556792"/>
            <a:ext cx="5040560" cy="172819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話し相手が</a:t>
            </a:r>
            <a:endParaRPr kumimoji="1" lang="en-US" altLang="ja-JP" sz="3200" dirty="0" smtClean="0"/>
          </a:p>
          <a:p>
            <a:pPr algn="ctr"/>
            <a:r>
              <a:rPr kumimoji="1" lang="ja-JP" altLang="en-US" sz="3200" dirty="0" smtClean="0"/>
              <a:t>いなくなってしまい</a:t>
            </a:r>
            <a:endParaRPr kumimoji="1" lang="en-US" altLang="ja-JP" sz="3200" dirty="0" smtClean="0"/>
          </a:p>
          <a:p>
            <a:pPr algn="ctr"/>
            <a:r>
              <a:rPr kumimoji="1" lang="ja-JP" altLang="en-US" sz="3200" dirty="0" smtClean="0"/>
              <a:t>孤立感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:\配信一覧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98704"/>
            <a:ext cx="8424675" cy="502664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② 配信の雰囲気が分かりづらい</a:t>
            </a:r>
            <a:endParaRPr kumimoji="1" lang="ja-JP" altLang="en-US" dirty="0">
              <a:ln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23527" y="2996952"/>
            <a:ext cx="5328593" cy="3600400"/>
          </a:xfrm>
          <a:prstGeom prst="rect">
            <a:avLst/>
          </a:prstGeom>
          <a:noFill/>
          <a:ln w="101600">
            <a:solidFill>
              <a:srgbClr val="FF4F4F"/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7" name="角丸四角形 6"/>
          <p:cNvSpPr/>
          <p:nvPr/>
        </p:nvSpPr>
        <p:spPr>
          <a:xfrm>
            <a:off x="2123728" y="2276872"/>
            <a:ext cx="1838914" cy="68400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配信一覧</a:t>
            </a:r>
            <a:endParaRPr kumimoji="1" lang="ja-JP" altLang="en-US" sz="2400" dirty="0" smtClean="0"/>
          </a:p>
        </p:txBody>
      </p:sp>
      <p:sp>
        <p:nvSpPr>
          <p:cNvPr id="8" name="角丸四角形 7"/>
          <p:cNvSpPr/>
          <p:nvPr/>
        </p:nvSpPr>
        <p:spPr>
          <a:xfrm>
            <a:off x="1691680" y="5157192"/>
            <a:ext cx="7200800" cy="122413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rgbClr val="FFFF00"/>
                </a:solidFill>
              </a:rPr>
              <a:t>文字</a:t>
            </a:r>
            <a:r>
              <a:rPr lang="ja-JP" altLang="en-US" sz="2800" b="1" dirty="0" smtClean="0">
                <a:solidFill>
                  <a:srgbClr val="FFFF00"/>
                </a:solidFill>
              </a:rPr>
              <a:t>と数字</a:t>
            </a:r>
            <a:r>
              <a:rPr lang="ja-JP" altLang="en-US" sz="2800" dirty="0" smtClean="0"/>
              <a:t>でしか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配信の雰囲気が分からない</a:t>
            </a:r>
            <a:endParaRPr kumimoji="1" lang="ja-JP" altLang="en-US" sz="2800" dirty="0" smtClean="0"/>
          </a:p>
        </p:txBody>
      </p:sp>
      <p:pic>
        <p:nvPicPr>
          <p:cNvPr id="3074" name="Picture 2" descr="G:\配信情報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2708920"/>
            <a:ext cx="4852462" cy="2088232"/>
          </a:xfrm>
          <a:prstGeom prst="rect">
            <a:avLst/>
          </a:prstGeom>
          <a:noFill/>
          <a:ln w="95250">
            <a:solidFill>
              <a:srgbClr val="FF4F4F"/>
            </a:solidFill>
            <a:bevel/>
          </a:ln>
        </p:spPr>
      </p:pic>
      <p:sp>
        <p:nvSpPr>
          <p:cNvPr id="10" name="角丸四角形 9"/>
          <p:cNvSpPr/>
          <p:nvPr/>
        </p:nvSpPr>
        <p:spPr>
          <a:xfrm>
            <a:off x="3419872" y="1988840"/>
            <a:ext cx="2304256" cy="68400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配信情報</a:t>
            </a:r>
            <a:endParaRPr kumimoji="1" lang="ja-JP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和風織り目模様のデザイン テンプレート [2]">
  <a:themeElements>
    <a:clrScheme name="和風織り目模様のデザイン テンプレート [2]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和風織り目模様のデザイン テンプレート [2]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和風織り目模様のデザイン テンプレート [2]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和風織り目模様のデザイン テンプレート [2]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和風織り目模様のデザイン テンプレート [2]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和風織り目模様のデザイン テンプレート [2]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和風織り目模様のデザイン テンプレート [2]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和風織り目模様のデザイン テンプレート [2]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和風織り目模様のデザイン テンプレート [2]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和風織り目模様のデザイン テンプレート [2]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和風織り目模様のデザイン テンプレート [2]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和風織り目模様のデザイン テンプレート [2]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和風織り目模様のデザイン テンプレート [2]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和風織り目模様のデザイン テンプレート [2]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和風織り目模様のデザイン テンプレート">
  <a:themeElements>
    <a:clrScheme name="Office テーマ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テーマ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テーマ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和風織り目模様のデザイン テンプレート">
  <a:themeElements>
    <a:clrScheme name="Office テーマ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テーマ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テーマ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bg2">
                <a:lumMod val="90000"/>
              </a:schemeClr>
            </a:gs>
            <a:gs pos="100000">
              <a:schemeClr val="bg2">
                <a:lumMod val="75000"/>
              </a:schemeClr>
            </a:gs>
          </a:gsLst>
        </a:gradFill>
        <a:ln>
          <a:solidFill>
            <a:schemeClr val="bg2">
              <a:lumMod val="75000"/>
            </a:schemeClr>
          </a:solidFill>
        </a:ln>
      </a:spPr>
      <a:bodyPr rtlCol="0" anchor="ctr"/>
      <a:lstStyle>
        <a:defPPr algn="ctr">
          <a:defRPr kumimoji="1" sz="2400" dirty="0" smtClean="0"/>
        </a:defPPr>
      </a:lstStyle>
      <a:style>
        <a:lnRef idx="1">
          <a:schemeClr val="accent1"/>
        </a:lnRef>
        <a:fillRef idx="1003">
          <a:schemeClr val="dk2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和風織り目模様</Template>
  <TotalTime>7907</TotalTime>
  <Words>1314</Words>
  <Application>Microsoft Office PowerPoint</Application>
  <PresentationFormat>画面に合わせる (4:3)</PresentationFormat>
  <Paragraphs>348</Paragraphs>
  <Slides>51</Slides>
  <Notes>19</Notes>
  <HiddenSlides>0</HiddenSlides>
  <MMClips>0</MMClips>
  <ScaleCrop>false</ScaleCrop>
  <HeadingPairs>
    <vt:vector size="4" baseType="variant">
      <vt:variant>
        <vt:lpstr>テーマ</vt:lpstr>
      </vt:variant>
      <vt:variant>
        <vt:i4>4</vt:i4>
      </vt:variant>
      <vt:variant>
        <vt:lpstr>スライド タイトル</vt:lpstr>
      </vt:variant>
      <vt:variant>
        <vt:i4>51</vt:i4>
      </vt:variant>
    </vt:vector>
  </HeadingPairs>
  <TitlesOfParts>
    <vt:vector size="55" baseType="lpstr">
      <vt:lpstr>和風織り目模様のデザイン テンプレート [2]</vt:lpstr>
      <vt:lpstr>和風織り目模様のデザイン テンプレート</vt:lpstr>
      <vt:lpstr>1_和風織り目模様のデザイン テンプレート</vt:lpstr>
      <vt:lpstr>Office テーマ</vt:lpstr>
      <vt:lpstr>配信王国  アバターを介したストリーミング動画配信による コミュニケーションサービスの実現</vt:lpstr>
      <vt:lpstr>配信王国とは</vt:lpstr>
      <vt:lpstr>ストリーミング動画配信サービス</vt:lpstr>
      <vt:lpstr>配信について</vt:lpstr>
      <vt:lpstr>配信の面白さ</vt:lpstr>
      <vt:lpstr>配信サービスの問題点</vt:lpstr>
      <vt:lpstr>① リスナーの存在感が薄い</vt:lpstr>
      <vt:lpstr>① リスナーの存在感が薄い</vt:lpstr>
      <vt:lpstr>② 配信の雰囲気が分かりづらい</vt:lpstr>
      <vt:lpstr>② 配信の雰囲気が分かりづらい</vt:lpstr>
      <vt:lpstr>本研究の目的</vt:lpstr>
      <vt:lpstr>スライド 12</vt:lpstr>
      <vt:lpstr>考えられる利点</vt:lpstr>
      <vt:lpstr>デモ</vt:lpstr>
      <vt:lpstr>配信王国の利点</vt:lpstr>
      <vt:lpstr>コミュニケーションの活性化</vt:lpstr>
      <vt:lpstr>コミュニケーションの活性化</vt:lpstr>
      <vt:lpstr>直感的な配信の把握</vt:lpstr>
      <vt:lpstr>直感的な配信の把握</vt:lpstr>
      <vt:lpstr>他の配信との繋がり</vt:lpstr>
      <vt:lpstr>システムの構築</vt:lpstr>
      <vt:lpstr>スライド 22</vt:lpstr>
      <vt:lpstr>ネットワーク構成</vt:lpstr>
      <vt:lpstr>スライド 24</vt:lpstr>
      <vt:lpstr>スライド 25</vt:lpstr>
      <vt:lpstr>クライアントサーバ型</vt:lpstr>
      <vt:lpstr>スライド 27</vt:lpstr>
      <vt:lpstr>パケット一覧</vt:lpstr>
      <vt:lpstr>スライド 29</vt:lpstr>
      <vt:lpstr>スライド 30</vt:lpstr>
      <vt:lpstr>スライド 31</vt:lpstr>
      <vt:lpstr>スライド 32</vt:lpstr>
      <vt:lpstr>スライド 33</vt:lpstr>
      <vt:lpstr>ネットワーク</vt:lpstr>
      <vt:lpstr>P2P通信を実現するために</vt:lpstr>
      <vt:lpstr>Stratusサーバ</vt:lpstr>
      <vt:lpstr>Stratusサーバ</vt:lpstr>
      <vt:lpstr>スライド 38</vt:lpstr>
      <vt:lpstr>スライド 39</vt:lpstr>
      <vt:lpstr>スライド 40</vt:lpstr>
      <vt:lpstr>スライド 41</vt:lpstr>
      <vt:lpstr>評価（面白さ）</vt:lpstr>
      <vt:lpstr>評価（面白さ）</vt:lpstr>
      <vt:lpstr>評価（サービス比較）</vt:lpstr>
      <vt:lpstr>評価（問題の改善）</vt:lpstr>
      <vt:lpstr>評価（問題の改善）</vt:lpstr>
      <vt:lpstr>評価（同期処理）</vt:lpstr>
      <vt:lpstr>評価（動画通信）</vt:lpstr>
      <vt:lpstr>今後の展望</vt:lpstr>
      <vt:lpstr>開発環境</vt:lpstr>
      <vt:lpstr>ご清聴ありがとうございました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HamaLab100610</dc:creator>
  <cp:lastModifiedBy>Shule517</cp:lastModifiedBy>
  <cp:revision>762</cp:revision>
  <dcterms:created xsi:type="dcterms:W3CDTF">2010-12-05T15:18:07Z</dcterms:created>
  <dcterms:modified xsi:type="dcterms:W3CDTF">2013-04-07T02:53:05Z</dcterms:modified>
</cp:coreProperties>
</file>